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7" r:id="rId1"/>
  </p:sldMasterIdLst>
  <p:notesMasterIdLst>
    <p:notesMasterId r:id="rId77"/>
  </p:notesMasterIdLst>
  <p:sldIdLst>
    <p:sldId id="256" r:id="rId2"/>
    <p:sldId id="275" r:id="rId3"/>
    <p:sldId id="320" r:id="rId4"/>
    <p:sldId id="317" r:id="rId5"/>
    <p:sldId id="327" r:id="rId6"/>
    <p:sldId id="326" r:id="rId7"/>
    <p:sldId id="328" r:id="rId8"/>
    <p:sldId id="398" r:id="rId9"/>
    <p:sldId id="336" r:id="rId10"/>
    <p:sldId id="384" r:id="rId11"/>
    <p:sldId id="363" r:id="rId12"/>
    <p:sldId id="385" r:id="rId13"/>
    <p:sldId id="322" r:id="rId14"/>
    <p:sldId id="383" r:id="rId15"/>
    <p:sldId id="376" r:id="rId16"/>
    <p:sldId id="310" r:id="rId17"/>
    <p:sldId id="374" r:id="rId18"/>
    <p:sldId id="375" r:id="rId19"/>
    <p:sldId id="331" r:id="rId20"/>
    <p:sldId id="379" r:id="rId21"/>
    <p:sldId id="380" r:id="rId22"/>
    <p:sldId id="335" r:id="rId23"/>
    <p:sldId id="378" r:id="rId24"/>
    <p:sldId id="377" r:id="rId25"/>
    <p:sldId id="324" r:id="rId26"/>
    <p:sldId id="367" r:id="rId27"/>
    <p:sldId id="386" r:id="rId28"/>
    <p:sldId id="334" r:id="rId29"/>
    <p:sldId id="333" r:id="rId30"/>
    <p:sldId id="338" r:id="rId31"/>
    <p:sldId id="313" r:id="rId32"/>
    <p:sldId id="279" r:id="rId33"/>
    <p:sldId id="314" r:id="rId34"/>
    <p:sldId id="341" r:id="rId35"/>
    <p:sldId id="343" r:id="rId36"/>
    <p:sldId id="344" r:id="rId37"/>
    <p:sldId id="345" r:id="rId38"/>
    <p:sldId id="288" r:id="rId39"/>
    <p:sldId id="289" r:id="rId40"/>
    <p:sldId id="290" r:id="rId41"/>
    <p:sldId id="305" r:id="rId42"/>
    <p:sldId id="292" r:id="rId43"/>
    <p:sldId id="293" r:id="rId44"/>
    <p:sldId id="298" r:id="rId45"/>
    <p:sldId id="265" r:id="rId46"/>
    <p:sldId id="388" r:id="rId47"/>
    <p:sldId id="346" r:id="rId48"/>
    <p:sldId id="396" r:id="rId49"/>
    <p:sldId id="306" r:id="rId50"/>
    <p:sldId id="309" r:id="rId51"/>
    <p:sldId id="339" r:id="rId52"/>
    <p:sldId id="295" r:id="rId53"/>
    <p:sldId id="348" r:id="rId54"/>
    <p:sldId id="351" r:id="rId55"/>
    <p:sldId id="260" r:id="rId56"/>
    <p:sldId id="340" r:id="rId57"/>
    <p:sldId id="278" r:id="rId58"/>
    <p:sldId id="352" r:id="rId59"/>
    <p:sldId id="390" r:id="rId60"/>
    <p:sldId id="272" r:id="rId61"/>
    <p:sldId id="277" r:id="rId62"/>
    <p:sldId id="353" r:id="rId63"/>
    <p:sldId id="394" r:id="rId64"/>
    <p:sldId id="299" r:id="rId65"/>
    <p:sldId id="369" r:id="rId66"/>
    <p:sldId id="395" r:id="rId67"/>
    <p:sldId id="304" r:id="rId68"/>
    <p:sldId id="354" r:id="rId69"/>
    <p:sldId id="391" r:id="rId70"/>
    <p:sldId id="349" r:id="rId71"/>
    <p:sldId id="350" r:id="rId72"/>
    <p:sldId id="387" r:id="rId73"/>
    <p:sldId id="318" r:id="rId74"/>
    <p:sldId id="399" r:id="rId75"/>
    <p:sldId id="397"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71" autoAdjust="0"/>
    <p:restoredTop sz="93613" autoAdjust="0"/>
  </p:normalViewPr>
  <p:slideViewPr>
    <p:cSldViewPr snapToGrid="0" snapToObjects="1">
      <p:cViewPr varScale="1">
        <p:scale>
          <a:sx n="67" d="100"/>
          <a:sy n="67" d="100"/>
        </p:scale>
        <p:origin x="1722" y="7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24T20:36:41.214"/>
    </inkml:context>
    <inkml:brush xml:id="br0">
      <inkml:brushProperty name="width" value="0.35" units="cm"/>
      <inkml:brushProperty name="height" value="2.1" units="cm"/>
      <inkml:brushProperty name="color" value="#849398"/>
      <inkml:brushProperty name="inkEffects" value="pencil"/>
    </inkml:brush>
  </inkml:definitions>
  <inkml:trace contextRef="#ctx0" brushRef="#br0">0 1 16383,'0'0'0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24T20:36:02.871"/>
    </inkml:context>
    <inkml:brush xml:id="br0">
      <inkml:brushProperty name="width" value="0.35" units="cm"/>
      <inkml:brushProperty name="height" value="2.1" units="cm"/>
      <inkml:brushProperty name="color" value="#849398"/>
      <inkml:brushProperty name="inkEffects" value="pencil"/>
    </inkml:brush>
  </inkml:definitions>
  <inkml:trace contextRef="#ctx0" brushRef="#br0">1 0 16383,'0'0'0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24T20:35:57.015"/>
    </inkml:context>
    <inkml:brush xml:id="br0">
      <inkml:brushProperty name="width" value="0.35" units="cm"/>
      <inkml:brushProperty name="height" value="2.1" units="cm"/>
      <inkml:brushProperty name="color" value="#849398"/>
      <inkml:brushProperty name="inkEffects" value="pencil"/>
    </inkml:brush>
  </inkml:definitions>
  <inkml:trace contextRef="#ctx0" brushRef="#br0">0 1 16383,'0'0'0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24T20:35:58.014"/>
    </inkml:context>
    <inkml:brush xml:id="br0">
      <inkml:brushProperty name="width" value="0.35" units="cm"/>
      <inkml:brushProperty name="height" value="2.1" units="cm"/>
      <inkml:brushProperty name="color" value="#849398"/>
      <inkml:brushProperty name="inkEffects" value="pencil"/>
    </inkml:brush>
  </inkml:definitions>
  <inkml:trace contextRef="#ctx0" brushRef="#br0">0 0 16383,'0'0'0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24T20:36:02.161"/>
    </inkml:context>
    <inkml:brush xml:id="br0">
      <inkml:brushProperty name="width" value="0.35" units="cm"/>
      <inkml:brushProperty name="height" value="2.1" units="cm"/>
      <inkml:brushProperty name="color" value="#849398"/>
      <inkml:brushProperty name="inkEffects" value="pencil"/>
    </inkml:brush>
  </inkml:definitions>
  <inkml:trace contextRef="#ctx0" brushRef="#br0">0 0 16383,'0'0'0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24T20:36:02.871"/>
    </inkml:context>
    <inkml:brush xml:id="br0">
      <inkml:brushProperty name="width" value="0.35" units="cm"/>
      <inkml:brushProperty name="height" value="2.1" units="cm"/>
      <inkml:brushProperty name="color" value="#849398"/>
      <inkml:brushProperty name="inkEffects" value="pencil"/>
    </inkml:brush>
  </inkml:definitions>
  <inkml:trace contextRef="#ctx0" brushRef="#br0">1 0 16383,'0'0'0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24T20:36:41.214"/>
    </inkml:context>
    <inkml:brush xml:id="br0">
      <inkml:brushProperty name="width" value="0.35" units="cm"/>
      <inkml:brushProperty name="height" value="2.1" units="cm"/>
      <inkml:brushProperty name="color" value="#849398"/>
      <inkml:brushProperty name="inkEffects" value="pencil"/>
    </inkml:brush>
  </inkml:definitions>
  <inkml:trace contextRef="#ctx0" brushRef="#br0">0 1 16383,'0'0'0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24T20:35:57.015"/>
    </inkml:context>
    <inkml:brush xml:id="br0">
      <inkml:brushProperty name="width" value="0.35" units="cm"/>
      <inkml:brushProperty name="height" value="2.1" units="cm"/>
      <inkml:brushProperty name="color" value="#849398"/>
      <inkml:brushProperty name="inkEffects" value="pencil"/>
    </inkml:brush>
  </inkml:definitions>
  <inkml:trace contextRef="#ctx0" brushRef="#br0">0 1 16383,'0'0'0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24T20:35:58.014"/>
    </inkml:context>
    <inkml:brush xml:id="br0">
      <inkml:brushProperty name="width" value="0.35" units="cm"/>
      <inkml:brushProperty name="height" value="2.1" units="cm"/>
      <inkml:brushProperty name="color" value="#849398"/>
      <inkml:brushProperty name="inkEffects" value="pencil"/>
    </inkml:brush>
  </inkml:definitions>
  <inkml:trace contextRef="#ctx0" brushRef="#br0">0 0 16383,'0'0'0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24T20:36:02.161"/>
    </inkml:context>
    <inkml:brush xml:id="br0">
      <inkml:brushProperty name="width" value="0.35" units="cm"/>
      <inkml:brushProperty name="height" value="2.1" units="cm"/>
      <inkml:brushProperty name="color" value="#849398"/>
      <inkml:brushProperty name="inkEffects" value="pencil"/>
    </inkml:brush>
  </inkml:definitions>
  <inkml:trace contextRef="#ctx0" brushRef="#br0">0 0 16383,'0'0'0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B9C97C-8CA3-FD49-A2B5-388592427D53}" type="datetimeFigureOut">
              <a:rPr lang="en-US" smtClean="0"/>
              <a:t>3/25/2021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FBA12A-6006-0540-8A46-3DB99BF21D78}" type="slidenum">
              <a:rPr lang="en-US" smtClean="0"/>
              <a:t>‹#›</a:t>
            </a:fld>
            <a:endParaRPr lang="en-US"/>
          </a:p>
        </p:txBody>
      </p:sp>
    </p:spTree>
    <p:extLst>
      <p:ext uri="{BB962C8B-B14F-4D97-AF65-F5344CB8AC3E}">
        <p14:creationId xmlns:p14="http://schemas.microsoft.com/office/powerpoint/2010/main" val="8775667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rookings.edu/search/?post_type=research"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www.faculty.uci.edu/profile.cfm?faculty_id=5675" TargetMode="External"/><Relationship Id="rId4" Type="http://schemas.openxmlformats.org/officeDocument/2006/relationships/hyperlink" Target="https://www.ed.psu.edu/directory/plm17"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nces.ed.gov/nationsreportcard/ltt/performance-levels.aspx"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www.npr.org/2019/03/14/703299534/sen-kamala-harris-on-reparations"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Derek goes first</a:t>
            </a:r>
          </a:p>
          <a:p>
            <a:r>
              <a:rPr lang="en-US" dirty="0"/>
              <a:t>Nicole second</a:t>
            </a:r>
          </a:p>
          <a:p>
            <a:endParaRPr lang="en-US" dirty="0"/>
          </a:p>
          <a:p>
            <a:r>
              <a:rPr lang="en-US" dirty="0"/>
              <a:t>[Nicole has a medical degree]</a:t>
            </a:r>
          </a:p>
        </p:txBody>
      </p:sp>
      <p:sp>
        <p:nvSpPr>
          <p:cNvPr id="4" name="Slide Number Placeholder 3"/>
          <p:cNvSpPr>
            <a:spLocks noGrp="1"/>
          </p:cNvSpPr>
          <p:nvPr>
            <p:ph type="sldNum" sz="quarter" idx="10"/>
          </p:nvPr>
        </p:nvSpPr>
        <p:spPr/>
        <p:txBody>
          <a:bodyPr/>
          <a:lstStyle/>
          <a:p>
            <a:fld id="{99FBA12A-6006-0540-8A46-3DB99BF21D78}" type="slidenum">
              <a:rPr lang="en-US" smtClean="0"/>
              <a:t>1</a:t>
            </a:fld>
            <a:endParaRPr lang="en-US"/>
          </a:p>
        </p:txBody>
      </p:sp>
    </p:spTree>
    <p:extLst>
      <p:ext uri="{BB962C8B-B14F-4D97-AF65-F5344CB8AC3E}">
        <p14:creationId xmlns:p14="http://schemas.microsoft.com/office/powerpoint/2010/main" val="3762810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Derek</a:t>
            </a:r>
          </a:p>
          <a:p>
            <a:endParaRPr lang="en-US" dirty="0"/>
          </a:p>
          <a:p>
            <a:r>
              <a:rPr lang="en-US" b="1" dirty="0">
                <a:solidFill>
                  <a:srgbClr val="FF0000"/>
                </a:solidFill>
              </a:rPr>
              <a:t>New data on 2015-2016 says that black students are suspended on average 5 times more than white students.</a:t>
            </a:r>
          </a:p>
          <a:p>
            <a:endParaRPr lang="en-US" dirty="0"/>
          </a:p>
        </p:txBody>
      </p:sp>
      <p:sp>
        <p:nvSpPr>
          <p:cNvPr id="4" name="Slide Number Placeholder 3"/>
          <p:cNvSpPr>
            <a:spLocks noGrp="1"/>
          </p:cNvSpPr>
          <p:nvPr>
            <p:ph type="sldNum" sz="quarter" idx="5"/>
          </p:nvPr>
        </p:nvSpPr>
        <p:spPr/>
        <p:txBody>
          <a:bodyPr/>
          <a:lstStyle/>
          <a:p>
            <a:fld id="{99FBA12A-6006-0540-8A46-3DB99BF21D78}" type="slidenum">
              <a:rPr lang="en-US" smtClean="0"/>
              <a:t>10</a:t>
            </a:fld>
            <a:endParaRPr lang="en-US"/>
          </a:p>
        </p:txBody>
      </p:sp>
    </p:spTree>
    <p:extLst>
      <p:ext uri="{BB962C8B-B14F-4D97-AF65-F5344CB8AC3E}">
        <p14:creationId xmlns:p14="http://schemas.microsoft.com/office/powerpoint/2010/main" val="889262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Derek</a:t>
            </a:r>
          </a:p>
        </p:txBody>
      </p:sp>
      <p:sp>
        <p:nvSpPr>
          <p:cNvPr id="4" name="Slide Number Placeholder 3"/>
          <p:cNvSpPr>
            <a:spLocks noGrp="1"/>
          </p:cNvSpPr>
          <p:nvPr>
            <p:ph type="sldNum" sz="quarter" idx="5"/>
          </p:nvPr>
        </p:nvSpPr>
        <p:spPr/>
        <p:txBody>
          <a:bodyPr/>
          <a:lstStyle/>
          <a:p>
            <a:fld id="{99FBA12A-6006-0540-8A46-3DB99BF21D78}" type="slidenum">
              <a:rPr lang="en-US" smtClean="0"/>
              <a:t>11</a:t>
            </a:fld>
            <a:endParaRPr lang="en-US"/>
          </a:p>
        </p:txBody>
      </p:sp>
    </p:spTree>
    <p:extLst>
      <p:ext uri="{BB962C8B-B14F-4D97-AF65-F5344CB8AC3E}">
        <p14:creationId xmlns:p14="http://schemas.microsoft.com/office/powerpoint/2010/main" val="3798486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p:txBody>
      </p:sp>
      <p:sp>
        <p:nvSpPr>
          <p:cNvPr id="4" name="Slide Number Placeholder 3"/>
          <p:cNvSpPr>
            <a:spLocks noGrp="1"/>
          </p:cNvSpPr>
          <p:nvPr>
            <p:ph type="sldNum" sz="quarter" idx="5"/>
          </p:nvPr>
        </p:nvSpPr>
        <p:spPr/>
        <p:txBody>
          <a:bodyPr/>
          <a:lstStyle/>
          <a:p>
            <a:fld id="{99FBA12A-6006-0540-8A46-3DB99BF21D78}" type="slidenum">
              <a:rPr lang="en-US" smtClean="0"/>
              <a:t>12</a:t>
            </a:fld>
            <a:endParaRPr lang="en-US"/>
          </a:p>
        </p:txBody>
      </p:sp>
    </p:spTree>
    <p:extLst>
      <p:ext uri="{BB962C8B-B14F-4D97-AF65-F5344CB8AC3E}">
        <p14:creationId xmlns:p14="http://schemas.microsoft.com/office/powerpoint/2010/main" val="2068668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a:p>
            <a:endParaRPr lang="en-US" dirty="0"/>
          </a:p>
          <a:p>
            <a:r>
              <a:rPr lang="en-US" dirty="0"/>
              <a:t>Special ed is supposed to prepare kids for further education, independent living, or employment.</a:t>
            </a:r>
          </a:p>
        </p:txBody>
      </p:sp>
      <p:sp>
        <p:nvSpPr>
          <p:cNvPr id="4" name="Slide Number Placeholder 3"/>
          <p:cNvSpPr>
            <a:spLocks noGrp="1"/>
          </p:cNvSpPr>
          <p:nvPr>
            <p:ph type="sldNum" sz="quarter" idx="5"/>
          </p:nvPr>
        </p:nvSpPr>
        <p:spPr/>
        <p:txBody>
          <a:bodyPr/>
          <a:lstStyle/>
          <a:p>
            <a:fld id="{99FBA12A-6006-0540-8A46-3DB99BF21D78}" type="slidenum">
              <a:rPr lang="en-US" smtClean="0"/>
              <a:t>13</a:t>
            </a:fld>
            <a:endParaRPr lang="en-US"/>
          </a:p>
        </p:txBody>
      </p:sp>
    </p:spTree>
    <p:extLst>
      <p:ext uri="{BB962C8B-B14F-4D97-AF65-F5344CB8AC3E}">
        <p14:creationId xmlns:p14="http://schemas.microsoft.com/office/powerpoint/2010/main" val="528452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Derek</a:t>
            </a:r>
          </a:p>
          <a:p>
            <a:endParaRPr lang="en-US" b="1" dirty="0"/>
          </a:p>
          <a:p>
            <a:r>
              <a:rPr lang="en-US" b="1" dirty="0"/>
              <a:t>- Please add the slide about black educators perpetuating similar patterns.</a:t>
            </a:r>
          </a:p>
          <a:p>
            <a:endParaRPr lang="en-US" dirty="0"/>
          </a:p>
          <a:p>
            <a:r>
              <a:rPr lang="en-US" dirty="0"/>
              <a:t>(grounded in DC)</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u="none" strike="noStrike" kern="1200" cap="all" dirty="0">
                <a:solidFill>
                  <a:schemeClr val="tx1"/>
                </a:solidFill>
                <a:effectLst/>
                <a:latin typeface="+mn-lt"/>
                <a:ea typeface="+mn-ea"/>
                <a:cs typeface="+mn-cs"/>
                <a:hlinkClick r:id="rId3"/>
              </a:rPr>
              <a:t>Sept 2017, REPORT</a:t>
            </a:r>
            <a:r>
              <a:rPr lang="en-US" sz="1200" b="1" u="none" strike="noStrike" kern="1200" cap="all"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Race, poverty, and interpreting overrepresentation in special education</a:t>
            </a:r>
          </a:p>
          <a:p>
            <a:endParaRPr lang="en-US" dirty="0"/>
          </a:p>
          <a:p>
            <a:endParaRPr lang="en-US" dirty="0"/>
          </a:p>
          <a:p>
            <a:r>
              <a:rPr lang="en-US" sz="1200" b="0" i="0" kern="1200" dirty="0">
                <a:solidFill>
                  <a:schemeClr val="tx1"/>
                </a:solidFill>
                <a:effectLst/>
                <a:latin typeface="+mn-lt"/>
                <a:ea typeface="+mn-ea"/>
                <a:cs typeface="+mn-cs"/>
                <a:hlinkClick r:id="rId4"/>
              </a:rPr>
              <a:t>Paul L. Morgan</a:t>
            </a:r>
            <a:r>
              <a:rPr lang="en-US" sz="1200" b="0" i="0" kern="1200" dirty="0">
                <a:solidFill>
                  <a:schemeClr val="tx1"/>
                </a:solidFill>
                <a:effectLst/>
                <a:latin typeface="+mn-lt"/>
                <a:ea typeface="+mn-ea"/>
                <a:cs typeface="+mn-cs"/>
              </a:rPr>
              <a:t> is an associate professor of education at Pennsylvania State University. </a:t>
            </a:r>
            <a:r>
              <a:rPr lang="en-US" sz="1200" b="0" i="0" kern="1200" dirty="0">
                <a:solidFill>
                  <a:schemeClr val="tx1"/>
                </a:solidFill>
                <a:effectLst/>
                <a:latin typeface="+mn-lt"/>
                <a:ea typeface="+mn-ea"/>
                <a:cs typeface="+mn-cs"/>
                <a:hlinkClick r:id="rId5"/>
              </a:rPr>
              <a:t>George Farkas</a:t>
            </a:r>
            <a:r>
              <a:rPr lang="en-US" sz="1200" b="0" i="0" kern="1200" dirty="0">
                <a:solidFill>
                  <a:schemeClr val="tx1"/>
                </a:solidFill>
                <a:effectLst/>
                <a:latin typeface="+mn-lt"/>
                <a:ea typeface="+mn-ea"/>
                <a:cs typeface="+mn-cs"/>
              </a:rPr>
              <a:t> is a professor of education at the University of California, Irvine.</a:t>
            </a:r>
            <a:endParaRPr lang="en-US" dirty="0"/>
          </a:p>
        </p:txBody>
      </p:sp>
      <p:sp>
        <p:nvSpPr>
          <p:cNvPr id="4" name="Slide Number Placeholder 3"/>
          <p:cNvSpPr>
            <a:spLocks noGrp="1"/>
          </p:cNvSpPr>
          <p:nvPr>
            <p:ph type="sldNum" sz="quarter" idx="5"/>
          </p:nvPr>
        </p:nvSpPr>
        <p:spPr/>
        <p:txBody>
          <a:bodyPr/>
          <a:lstStyle/>
          <a:p>
            <a:fld id="{99FBA12A-6006-0540-8A46-3DB99BF21D78}" type="slidenum">
              <a:rPr lang="en-US" smtClean="0"/>
              <a:t>14</a:t>
            </a:fld>
            <a:endParaRPr lang="en-US"/>
          </a:p>
        </p:txBody>
      </p:sp>
    </p:spTree>
    <p:extLst>
      <p:ext uri="{BB962C8B-B14F-4D97-AF65-F5344CB8AC3E}">
        <p14:creationId xmlns:p14="http://schemas.microsoft.com/office/powerpoint/2010/main" val="2670822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Derek</a:t>
            </a:r>
          </a:p>
          <a:p>
            <a:endParaRPr lang="en-US" dirty="0"/>
          </a:p>
          <a:p>
            <a:r>
              <a:rPr lang="en-US" b="1" dirty="0"/>
              <a:t>It is possible that Black educators do not socially accept or can relate to their low economic Black students. </a:t>
            </a:r>
          </a:p>
          <a:p>
            <a:endParaRPr lang="en-US" dirty="0"/>
          </a:p>
          <a:p>
            <a:r>
              <a:rPr lang="en-US" dirty="0"/>
              <a:t>A racist trope inside the African-American community.</a:t>
            </a:r>
          </a:p>
          <a:p>
            <a:endParaRPr lang="en-US" dirty="0"/>
          </a:p>
          <a:p>
            <a:r>
              <a:rPr lang="en-US" dirty="0"/>
              <a:t>Therefore, it leaves the idea that this normalcy, also known as the oppression found within our public education system, is not solely based on race, but also class. </a:t>
            </a:r>
          </a:p>
        </p:txBody>
      </p:sp>
      <p:sp>
        <p:nvSpPr>
          <p:cNvPr id="4" name="Slide Number Placeholder 3"/>
          <p:cNvSpPr>
            <a:spLocks noGrp="1"/>
          </p:cNvSpPr>
          <p:nvPr>
            <p:ph type="sldNum" sz="quarter" idx="5"/>
          </p:nvPr>
        </p:nvSpPr>
        <p:spPr/>
        <p:txBody>
          <a:bodyPr/>
          <a:lstStyle/>
          <a:p>
            <a:fld id="{99FBA12A-6006-0540-8A46-3DB99BF21D78}" type="slidenum">
              <a:rPr lang="en-US" smtClean="0"/>
              <a:t>15</a:t>
            </a:fld>
            <a:endParaRPr lang="en-US"/>
          </a:p>
        </p:txBody>
      </p:sp>
    </p:spTree>
    <p:extLst>
      <p:ext uri="{BB962C8B-B14F-4D97-AF65-F5344CB8AC3E}">
        <p14:creationId xmlns:p14="http://schemas.microsoft.com/office/powerpoint/2010/main" val="3279781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a:p>
            <a:endParaRPr lang="en-US" dirty="0"/>
          </a:p>
          <a:p>
            <a:r>
              <a:rPr lang="en-US" dirty="0"/>
              <a:t>As Derek Johnson explained, these are the disability categories that a child must meet the criteria of in order to be deemed eligible for special education.</a:t>
            </a:r>
          </a:p>
          <a:p>
            <a:endParaRPr lang="en-US" dirty="0"/>
          </a:p>
          <a:p>
            <a:r>
              <a:rPr lang="en-US" dirty="0"/>
              <a:t>These disability categorizations were created by policy makers in 1960s, and they haven’t changed since then, despite new research coming out about disabilities and health conditions.</a:t>
            </a:r>
          </a:p>
          <a:p>
            <a:endParaRPr lang="en-US" dirty="0"/>
          </a:p>
          <a:p>
            <a:r>
              <a:rPr lang="en-US" dirty="0"/>
              <a:t>These categories are not evidence-based</a:t>
            </a:r>
            <a:r>
              <a:rPr lang="en-US" b="1" dirty="0"/>
              <a:t>. In fact, there is no Emotional disturbance disorder anywhere in the DSM-5 </a:t>
            </a:r>
            <a:r>
              <a:rPr lang="en-US" dirty="0"/>
              <a:t>(</a:t>
            </a:r>
            <a:r>
              <a:rPr lang="en-US" sz="1200" b="0" i="0" kern="1200" dirty="0">
                <a:solidFill>
                  <a:schemeClr val="tx1"/>
                </a:solidFill>
                <a:effectLst/>
                <a:latin typeface="+mn-lt"/>
                <a:ea typeface="+mn-ea"/>
                <a:cs typeface="+mn-cs"/>
              </a:rPr>
              <a:t>Diagnostic and Statistical Manual of Mental Disorders ), the reference manual that the majority of health care professionals use to diagnose patients.</a:t>
            </a:r>
            <a:endParaRPr lang="en-US" dirty="0"/>
          </a:p>
          <a:p>
            <a:endParaRPr lang="en-US" dirty="0"/>
          </a:p>
        </p:txBody>
      </p:sp>
      <p:sp>
        <p:nvSpPr>
          <p:cNvPr id="4" name="Slide Number Placeholder 3"/>
          <p:cNvSpPr>
            <a:spLocks noGrp="1"/>
          </p:cNvSpPr>
          <p:nvPr>
            <p:ph type="sldNum" sz="quarter" idx="10"/>
          </p:nvPr>
        </p:nvSpPr>
        <p:spPr/>
        <p:txBody>
          <a:bodyPr/>
          <a:lstStyle/>
          <a:p>
            <a:fld id="{99FBA12A-6006-0540-8A46-3DB99BF21D78}" type="slidenum">
              <a:rPr lang="en-US" smtClean="0"/>
              <a:t>16</a:t>
            </a:fld>
            <a:endParaRPr lang="en-US"/>
          </a:p>
        </p:txBody>
      </p:sp>
    </p:spTree>
    <p:extLst>
      <p:ext uri="{BB962C8B-B14F-4D97-AF65-F5344CB8AC3E}">
        <p14:creationId xmlns:p14="http://schemas.microsoft.com/office/powerpoint/2010/main" val="3889631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Derek</a:t>
            </a:r>
          </a:p>
        </p:txBody>
      </p:sp>
      <p:sp>
        <p:nvSpPr>
          <p:cNvPr id="4" name="Slide Number Placeholder 3"/>
          <p:cNvSpPr>
            <a:spLocks noGrp="1"/>
          </p:cNvSpPr>
          <p:nvPr>
            <p:ph type="sldNum" sz="quarter" idx="5"/>
          </p:nvPr>
        </p:nvSpPr>
        <p:spPr/>
        <p:txBody>
          <a:bodyPr/>
          <a:lstStyle/>
          <a:p>
            <a:fld id="{99FBA12A-6006-0540-8A46-3DB99BF21D78}" type="slidenum">
              <a:rPr lang="en-US" smtClean="0"/>
              <a:t>17</a:t>
            </a:fld>
            <a:endParaRPr lang="en-US"/>
          </a:p>
        </p:txBody>
      </p:sp>
    </p:spTree>
    <p:extLst>
      <p:ext uri="{BB962C8B-B14F-4D97-AF65-F5344CB8AC3E}">
        <p14:creationId xmlns:p14="http://schemas.microsoft.com/office/powerpoint/2010/main" val="2441367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Derek</a:t>
            </a:r>
          </a:p>
          <a:p>
            <a:endParaRPr lang="en-US" dirty="0"/>
          </a:p>
          <a:p>
            <a:r>
              <a:rPr lang="en-US" dirty="0"/>
              <a:t>However, the opposite recommendation was made for the White student when these comments were noted. </a:t>
            </a:r>
          </a:p>
        </p:txBody>
      </p:sp>
      <p:sp>
        <p:nvSpPr>
          <p:cNvPr id="4" name="Slide Number Placeholder 3"/>
          <p:cNvSpPr>
            <a:spLocks noGrp="1"/>
          </p:cNvSpPr>
          <p:nvPr>
            <p:ph type="sldNum" sz="quarter" idx="5"/>
          </p:nvPr>
        </p:nvSpPr>
        <p:spPr/>
        <p:txBody>
          <a:bodyPr/>
          <a:lstStyle/>
          <a:p>
            <a:fld id="{99FBA12A-6006-0540-8A46-3DB99BF21D78}" type="slidenum">
              <a:rPr lang="en-US" smtClean="0"/>
              <a:t>18</a:t>
            </a:fld>
            <a:endParaRPr lang="en-US"/>
          </a:p>
        </p:txBody>
      </p:sp>
    </p:spTree>
    <p:extLst>
      <p:ext uri="{BB962C8B-B14F-4D97-AF65-F5344CB8AC3E}">
        <p14:creationId xmlns:p14="http://schemas.microsoft.com/office/powerpoint/2010/main" val="601161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a:t>
            </a:r>
          </a:p>
          <a:p>
            <a:endParaRPr lang="en-US" dirty="0"/>
          </a:p>
          <a:p>
            <a:r>
              <a:rPr lang="en-US" dirty="0"/>
              <a:t>Nicole</a:t>
            </a:r>
          </a:p>
        </p:txBody>
      </p:sp>
      <p:sp>
        <p:nvSpPr>
          <p:cNvPr id="4" name="Slide Number Placeholder 3"/>
          <p:cNvSpPr>
            <a:spLocks noGrp="1"/>
          </p:cNvSpPr>
          <p:nvPr>
            <p:ph type="sldNum" sz="quarter" idx="5"/>
          </p:nvPr>
        </p:nvSpPr>
        <p:spPr/>
        <p:txBody>
          <a:bodyPr/>
          <a:lstStyle/>
          <a:p>
            <a:fld id="{99FBA12A-6006-0540-8A46-3DB99BF21D78}" type="slidenum">
              <a:rPr lang="en-US" smtClean="0"/>
              <a:t>19</a:t>
            </a:fld>
            <a:endParaRPr lang="en-US"/>
          </a:p>
        </p:txBody>
      </p:sp>
    </p:spTree>
    <p:extLst>
      <p:ext uri="{BB962C8B-B14F-4D97-AF65-F5344CB8AC3E}">
        <p14:creationId xmlns:p14="http://schemas.microsoft.com/office/powerpoint/2010/main" val="1598323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Derek</a:t>
            </a:r>
          </a:p>
          <a:p>
            <a:endParaRPr lang="en-US" dirty="0"/>
          </a:p>
          <a:p>
            <a:endParaRPr lang="en-US" dirty="0"/>
          </a:p>
          <a:p>
            <a:r>
              <a:rPr lang="en-US" dirty="0"/>
              <a:t>This is not our presentation, but a collective experience!  Please participate as much or little as you like.</a:t>
            </a:r>
          </a:p>
          <a:p>
            <a:endParaRPr lang="en-US" dirty="0"/>
          </a:p>
          <a:p>
            <a:r>
              <a:rPr lang="en-US" dirty="0"/>
              <a:t>Objectives for conversation:</a:t>
            </a:r>
          </a:p>
          <a:p>
            <a:endParaRPr lang="en-US" dirty="0"/>
          </a:p>
          <a:p>
            <a:pPr>
              <a:spcAft>
                <a:spcPts val="600"/>
              </a:spcAft>
            </a:pPr>
            <a:r>
              <a:rPr lang="en-US" dirty="0"/>
              <a:t>Understand the term disability as described by the IDEA.</a:t>
            </a:r>
          </a:p>
          <a:p>
            <a:pPr>
              <a:spcAft>
                <a:spcPts val="600"/>
              </a:spcAft>
            </a:pPr>
            <a:r>
              <a:rPr lang="en-US" dirty="0"/>
              <a:t>Discover the categories of special education under the IDEA.</a:t>
            </a:r>
          </a:p>
          <a:p>
            <a:pPr>
              <a:spcAft>
                <a:spcPts val="600"/>
              </a:spcAft>
            </a:pPr>
            <a:r>
              <a:rPr lang="en-US" dirty="0"/>
              <a:t>Discuss some salient statistics with respect to Black students in special education.</a:t>
            </a:r>
          </a:p>
          <a:p>
            <a:pPr>
              <a:spcAft>
                <a:spcPts val="600"/>
              </a:spcAft>
            </a:pPr>
            <a:r>
              <a:rPr lang="en-US" dirty="0"/>
              <a:t>Discuss myths and misconceptions of special education, particularly around emotional disturbance, in the Black community.</a:t>
            </a:r>
          </a:p>
          <a:p>
            <a:pPr>
              <a:spcAft>
                <a:spcPts val="600"/>
              </a:spcAft>
            </a:pPr>
            <a:r>
              <a:rPr lang="en-US" dirty="0"/>
              <a:t>Start a dialogue to discuss ways to heal and move past myths and misconceptions about special education.</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What are some of your goals for today’s discussion? Aim to use whatever people say by highlighting points that they bring up or answering their questions.</a:t>
            </a:r>
          </a:p>
          <a:p>
            <a:endParaRPr lang="en-US" dirty="0"/>
          </a:p>
        </p:txBody>
      </p:sp>
      <p:sp>
        <p:nvSpPr>
          <p:cNvPr id="4" name="Slide Number Placeholder 3"/>
          <p:cNvSpPr>
            <a:spLocks noGrp="1"/>
          </p:cNvSpPr>
          <p:nvPr>
            <p:ph type="sldNum" sz="quarter" idx="10"/>
          </p:nvPr>
        </p:nvSpPr>
        <p:spPr/>
        <p:txBody>
          <a:bodyPr/>
          <a:lstStyle/>
          <a:p>
            <a:fld id="{99FBA12A-6006-0540-8A46-3DB99BF21D78}" type="slidenum">
              <a:rPr lang="en-US" smtClean="0"/>
              <a:t>2</a:t>
            </a:fld>
            <a:endParaRPr lang="en-US"/>
          </a:p>
        </p:txBody>
      </p:sp>
    </p:spTree>
    <p:extLst>
      <p:ext uri="{BB962C8B-B14F-4D97-AF65-F5344CB8AC3E}">
        <p14:creationId xmlns:p14="http://schemas.microsoft.com/office/powerpoint/2010/main" val="1320659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p:txBody>
      </p:sp>
      <p:sp>
        <p:nvSpPr>
          <p:cNvPr id="4" name="Slide Number Placeholder 3"/>
          <p:cNvSpPr>
            <a:spLocks noGrp="1"/>
          </p:cNvSpPr>
          <p:nvPr>
            <p:ph type="sldNum" sz="quarter" idx="5"/>
          </p:nvPr>
        </p:nvSpPr>
        <p:spPr/>
        <p:txBody>
          <a:bodyPr/>
          <a:lstStyle/>
          <a:p>
            <a:fld id="{99FBA12A-6006-0540-8A46-3DB99BF21D78}" type="slidenum">
              <a:rPr lang="en-US" smtClean="0"/>
              <a:t>20</a:t>
            </a:fld>
            <a:endParaRPr lang="en-US"/>
          </a:p>
        </p:txBody>
      </p:sp>
    </p:spTree>
    <p:extLst>
      <p:ext uri="{BB962C8B-B14F-4D97-AF65-F5344CB8AC3E}">
        <p14:creationId xmlns:p14="http://schemas.microsoft.com/office/powerpoint/2010/main" val="3517048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Derek</a:t>
            </a:r>
          </a:p>
          <a:p>
            <a:endParaRPr lang="en-US" dirty="0"/>
          </a:p>
          <a:p>
            <a:r>
              <a:rPr lang="en-US" dirty="0"/>
              <a:t>Discuss prevalent issues DC Metro  Police and kids with disabilities in getting to and from school.</a:t>
            </a:r>
          </a:p>
        </p:txBody>
      </p:sp>
      <p:sp>
        <p:nvSpPr>
          <p:cNvPr id="4" name="Slide Number Placeholder 3"/>
          <p:cNvSpPr>
            <a:spLocks noGrp="1"/>
          </p:cNvSpPr>
          <p:nvPr>
            <p:ph type="sldNum" sz="quarter" idx="5"/>
          </p:nvPr>
        </p:nvSpPr>
        <p:spPr/>
        <p:txBody>
          <a:bodyPr/>
          <a:lstStyle/>
          <a:p>
            <a:fld id="{99FBA12A-6006-0540-8A46-3DB99BF21D78}" type="slidenum">
              <a:rPr lang="en-US" smtClean="0"/>
              <a:t>21</a:t>
            </a:fld>
            <a:endParaRPr lang="en-US"/>
          </a:p>
        </p:txBody>
      </p:sp>
    </p:spTree>
    <p:extLst>
      <p:ext uri="{BB962C8B-B14F-4D97-AF65-F5344CB8AC3E}">
        <p14:creationId xmlns:p14="http://schemas.microsoft.com/office/powerpoint/2010/main" val="3262509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a:p>
            <a:endParaRPr lang="en-US" dirty="0"/>
          </a:p>
          <a:p>
            <a:r>
              <a:rPr lang="en-US" dirty="0"/>
              <a:t>The special education system seems to send ED kids into the school to prison pipeline!</a:t>
            </a:r>
          </a:p>
          <a:p>
            <a:endParaRPr lang="en-US" dirty="0"/>
          </a:p>
          <a:p>
            <a:r>
              <a:rPr lang="en-US" dirty="0"/>
              <a:t>There is a fundamental problem with the way that schools and the special education system treat ED kids.</a:t>
            </a:r>
          </a:p>
        </p:txBody>
      </p:sp>
      <p:sp>
        <p:nvSpPr>
          <p:cNvPr id="4" name="Slide Number Placeholder 3"/>
          <p:cNvSpPr>
            <a:spLocks noGrp="1"/>
          </p:cNvSpPr>
          <p:nvPr>
            <p:ph type="sldNum" sz="quarter" idx="5"/>
          </p:nvPr>
        </p:nvSpPr>
        <p:spPr/>
        <p:txBody>
          <a:bodyPr/>
          <a:lstStyle/>
          <a:p>
            <a:fld id="{99FBA12A-6006-0540-8A46-3DB99BF21D78}" type="slidenum">
              <a:rPr lang="en-US" smtClean="0"/>
              <a:t>22</a:t>
            </a:fld>
            <a:endParaRPr lang="en-US"/>
          </a:p>
        </p:txBody>
      </p:sp>
    </p:spTree>
    <p:extLst>
      <p:ext uri="{BB962C8B-B14F-4D97-AF65-F5344CB8AC3E}">
        <p14:creationId xmlns:p14="http://schemas.microsoft.com/office/powerpoint/2010/main" val="3953074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Derek</a:t>
            </a:r>
          </a:p>
        </p:txBody>
      </p:sp>
      <p:sp>
        <p:nvSpPr>
          <p:cNvPr id="4" name="Slide Number Placeholder 3"/>
          <p:cNvSpPr>
            <a:spLocks noGrp="1"/>
          </p:cNvSpPr>
          <p:nvPr>
            <p:ph type="sldNum" sz="quarter" idx="5"/>
          </p:nvPr>
        </p:nvSpPr>
        <p:spPr/>
        <p:txBody>
          <a:bodyPr/>
          <a:lstStyle/>
          <a:p>
            <a:fld id="{99FBA12A-6006-0540-8A46-3DB99BF21D78}" type="slidenum">
              <a:rPr lang="en-US" smtClean="0"/>
              <a:t>23</a:t>
            </a:fld>
            <a:endParaRPr lang="en-US"/>
          </a:p>
        </p:txBody>
      </p:sp>
    </p:spTree>
    <p:extLst>
      <p:ext uri="{BB962C8B-B14F-4D97-AF65-F5344CB8AC3E}">
        <p14:creationId xmlns:p14="http://schemas.microsoft.com/office/powerpoint/2010/main" val="1815048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Derek</a:t>
            </a:r>
          </a:p>
          <a:p>
            <a:endParaRPr lang="en-US" dirty="0"/>
          </a:p>
          <a:p>
            <a:r>
              <a:rPr lang="en-US" dirty="0"/>
              <a:t>A new study by independent groups of scholars find that students of color are actually less likely than similar white students to be identified as having disabilities and obtain special education services at schools (especially true if you control for behavior and academic performance)</a:t>
            </a:r>
          </a:p>
          <a:p>
            <a:endParaRPr lang="en-US" dirty="0"/>
          </a:p>
        </p:txBody>
      </p:sp>
      <p:sp>
        <p:nvSpPr>
          <p:cNvPr id="4" name="Slide Number Placeholder 3"/>
          <p:cNvSpPr>
            <a:spLocks noGrp="1"/>
          </p:cNvSpPr>
          <p:nvPr>
            <p:ph type="sldNum" sz="quarter" idx="5"/>
          </p:nvPr>
        </p:nvSpPr>
        <p:spPr/>
        <p:txBody>
          <a:bodyPr/>
          <a:lstStyle/>
          <a:p>
            <a:fld id="{99FBA12A-6006-0540-8A46-3DB99BF21D78}" type="slidenum">
              <a:rPr lang="en-US" smtClean="0"/>
              <a:t>24</a:t>
            </a:fld>
            <a:endParaRPr lang="en-US"/>
          </a:p>
        </p:txBody>
      </p:sp>
    </p:spTree>
    <p:extLst>
      <p:ext uri="{BB962C8B-B14F-4D97-AF65-F5344CB8AC3E}">
        <p14:creationId xmlns:p14="http://schemas.microsoft.com/office/powerpoint/2010/main" val="2595629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p:txBody>
      </p:sp>
      <p:sp>
        <p:nvSpPr>
          <p:cNvPr id="4" name="Slide Number Placeholder 3"/>
          <p:cNvSpPr>
            <a:spLocks noGrp="1"/>
          </p:cNvSpPr>
          <p:nvPr>
            <p:ph type="sldNum" sz="quarter" idx="5"/>
          </p:nvPr>
        </p:nvSpPr>
        <p:spPr/>
        <p:txBody>
          <a:bodyPr/>
          <a:lstStyle/>
          <a:p>
            <a:fld id="{99FBA12A-6006-0540-8A46-3DB99BF21D78}" type="slidenum">
              <a:rPr lang="en-US" smtClean="0"/>
              <a:t>25</a:t>
            </a:fld>
            <a:endParaRPr lang="en-US"/>
          </a:p>
        </p:txBody>
      </p:sp>
    </p:spTree>
    <p:extLst>
      <p:ext uri="{BB962C8B-B14F-4D97-AF65-F5344CB8AC3E}">
        <p14:creationId xmlns:p14="http://schemas.microsoft.com/office/powerpoint/2010/main" val="392535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Derek – 5 minute discussion.</a:t>
            </a:r>
          </a:p>
          <a:p>
            <a:endParaRPr lang="en-US" dirty="0"/>
          </a:p>
          <a:p>
            <a:r>
              <a:rPr lang="en-US" dirty="0"/>
              <a:t>What are your personal experiences in navigating the special ed system with clients?</a:t>
            </a:r>
          </a:p>
          <a:p>
            <a:endParaRPr lang="en-US" dirty="0"/>
          </a:p>
          <a:p>
            <a:r>
              <a:rPr lang="en-US" dirty="0"/>
              <a:t>PAUSE: generate discussion. (What brought them here today? What concerns do you have regarding the educational system and how it treats children of color?)</a:t>
            </a:r>
          </a:p>
        </p:txBody>
      </p:sp>
      <p:sp>
        <p:nvSpPr>
          <p:cNvPr id="4" name="Slide Number Placeholder 3"/>
          <p:cNvSpPr>
            <a:spLocks noGrp="1"/>
          </p:cNvSpPr>
          <p:nvPr>
            <p:ph type="sldNum" sz="quarter" idx="5"/>
          </p:nvPr>
        </p:nvSpPr>
        <p:spPr/>
        <p:txBody>
          <a:bodyPr/>
          <a:lstStyle/>
          <a:p>
            <a:fld id="{99FBA12A-6006-0540-8A46-3DB99BF21D78}" type="slidenum">
              <a:rPr lang="en-US" smtClean="0"/>
              <a:t>26</a:t>
            </a:fld>
            <a:endParaRPr lang="en-US"/>
          </a:p>
        </p:txBody>
      </p:sp>
    </p:spTree>
    <p:extLst>
      <p:ext uri="{BB962C8B-B14F-4D97-AF65-F5344CB8AC3E}">
        <p14:creationId xmlns:p14="http://schemas.microsoft.com/office/powerpoint/2010/main" val="309980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a:t>
            </a:r>
          </a:p>
          <a:p>
            <a:endParaRPr lang="en-US" dirty="0"/>
          </a:p>
          <a:p>
            <a:r>
              <a:rPr lang="en-US" dirty="0"/>
              <a:t>Nicole</a:t>
            </a:r>
          </a:p>
          <a:p>
            <a:endParaRPr lang="en-US" dirty="0"/>
          </a:p>
          <a:p>
            <a:endParaRPr lang="en-US" dirty="0"/>
          </a:p>
          <a:p>
            <a:r>
              <a:rPr lang="en-US" dirty="0"/>
              <a:t>It’s been about 60 years since those labels were created.</a:t>
            </a:r>
          </a:p>
        </p:txBody>
      </p:sp>
      <p:sp>
        <p:nvSpPr>
          <p:cNvPr id="4" name="Slide Number Placeholder 3"/>
          <p:cNvSpPr>
            <a:spLocks noGrp="1"/>
          </p:cNvSpPr>
          <p:nvPr>
            <p:ph type="sldNum" sz="quarter" idx="5"/>
          </p:nvPr>
        </p:nvSpPr>
        <p:spPr/>
        <p:txBody>
          <a:bodyPr/>
          <a:lstStyle/>
          <a:p>
            <a:fld id="{99FBA12A-6006-0540-8A46-3DB99BF21D78}" type="slidenum">
              <a:rPr lang="en-US" smtClean="0"/>
              <a:t>27</a:t>
            </a:fld>
            <a:endParaRPr lang="en-US"/>
          </a:p>
        </p:txBody>
      </p:sp>
    </p:spTree>
    <p:extLst>
      <p:ext uri="{BB962C8B-B14F-4D97-AF65-F5344CB8AC3E}">
        <p14:creationId xmlns:p14="http://schemas.microsoft.com/office/powerpoint/2010/main" val="1944660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Nicole</a:t>
            </a:r>
          </a:p>
          <a:p>
            <a:pPr marL="171450" indent="-171450">
              <a:buFontTx/>
              <a:buChar char="-"/>
            </a:pPr>
            <a:endParaRPr lang="en-US" dirty="0"/>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Pause</a:t>
            </a:r>
          </a:p>
          <a:p>
            <a:pPr marL="171450" indent="-171450">
              <a:buFontTx/>
              <a:buChar char="-"/>
            </a:pPr>
            <a:br>
              <a:rPr lang="en-US" dirty="0"/>
            </a:br>
            <a:br>
              <a:rPr lang="en-US" dirty="0"/>
            </a:br>
            <a:r>
              <a:rPr lang="en-US" dirty="0"/>
              <a:t>It’s not in the DSM</a:t>
            </a:r>
          </a:p>
        </p:txBody>
      </p:sp>
      <p:sp>
        <p:nvSpPr>
          <p:cNvPr id="4" name="Slide Number Placeholder 3"/>
          <p:cNvSpPr>
            <a:spLocks noGrp="1"/>
          </p:cNvSpPr>
          <p:nvPr>
            <p:ph type="sldNum" sz="quarter" idx="5"/>
          </p:nvPr>
        </p:nvSpPr>
        <p:spPr/>
        <p:txBody>
          <a:bodyPr/>
          <a:lstStyle/>
          <a:p>
            <a:fld id="{99FBA12A-6006-0540-8A46-3DB99BF21D78}" type="slidenum">
              <a:rPr lang="en-US" smtClean="0"/>
              <a:t>28</a:t>
            </a:fld>
            <a:endParaRPr lang="en-US"/>
          </a:p>
        </p:txBody>
      </p:sp>
    </p:spTree>
    <p:extLst>
      <p:ext uri="{BB962C8B-B14F-4D97-AF65-F5344CB8AC3E}">
        <p14:creationId xmlns:p14="http://schemas.microsoft.com/office/powerpoint/2010/main" val="17176400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DEREK</a:t>
            </a:r>
          </a:p>
          <a:p>
            <a:endParaRPr lang="en-US" dirty="0"/>
          </a:p>
          <a:p>
            <a:r>
              <a:rPr lang="en-US" dirty="0"/>
              <a:t>What do you think?</a:t>
            </a:r>
          </a:p>
          <a:p>
            <a:r>
              <a:rPr lang="en-US" dirty="0"/>
              <a:t>PAUSE</a:t>
            </a:r>
          </a:p>
          <a:p>
            <a:endParaRPr lang="en-US" dirty="0"/>
          </a:p>
          <a:p>
            <a:r>
              <a:rPr lang="en-US" dirty="0"/>
              <a:t>Discussion</a:t>
            </a:r>
          </a:p>
        </p:txBody>
      </p:sp>
      <p:sp>
        <p:nvSpPr>
          <p:cNvPr id="4" name="Slide Number Placeholder 3"/>
          <p:cNvSpPr>
            <a:spLocks noGrp="1"/>
          </p:cNvSpPr>
          <p:nvPr>
            <p:ph type="sldNum" sz="quarter" idx="5"/>
          </p:nvPr>
        </p:nvSpPr>
        <p:spPr/>
        <p:txBody>
          <a:bodyPr/>
          <a:lstStyle/>
          <a:p>
            <a:fld id="{99FBA12A-6006-0540-8A46-3DB99BF21D78}" type="slidenum">
              <a:rPr lang="en-US" smtClean="0"/>
              <a:t>29</a:t>
            </a:fld>
            <a:endParaRPr lang="en-US"/>
          </a:p>
        </p:txBody>
      </p:sp>
    </p:spTree>
    <p:extLst>
      <p:ext uri="{BB962C8B-B14F-4D97-AF65-F5344CB8AC3E}">
        <p14:creationId xmlns:p14="http://schemas.microsoft.com/office/powerpoint/2010/main" val="22618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Derek</a:t>
            </a:r>
            <a:br>
              <a:rPr lang="en-US" dirty="0"/>
            </a:br>
            <a:endParaRPr lang="en-US" dirty="0"/>
          </a:p>
          <a:p>
            <a:r>
              <a:rPr lang="en-US" dirty="0"/>
              <a:t>I want this to be safe place where folks can have an open dialogue. Please share what you feel comfortable sharing.</a:t>
            </a:r>
          </a:p>
          <a:p>
            <a:r>
              <a:rPr lang="en-US" dirty="0"/>
              <a:t>We will be discussing trauma, which can be triggering. If you need to take a break to take care of yourself, I won’t be offended.</a:t>
            </a:r>
          </a:p>
          <a:p>
            <a:endParaRPr lang="en-US" dirty="0"/>
          </a:p>
          <a:p>
            <a:pPr>
              <a:lnSpc>
                <a:spcPct val="200000"/>
              </a:lnSpc>
            </a:pPr>
            <a:r>
              <a:rPr lang="en-US" dirty="0"/>
              <a:t>Be Intentional</a:t>
            </a:r>
          </a:p>
          <a:p>
            <a:pPr>
              <a:lnSpc>
                <a:spcPct val="200000"/>
              </a:lnSpc>
            </a:pPr>
            <a:r>
              <a:rPr lang="en-US" dirty="0"/>
              <a:t>Create a  Safe Community Space</a:t>
            </a:r>
          </a:p>
          <a:p>
            <a:pPr>
              <a:lnSpc>
                <a:spcPct val="200000"/>
              </a:lnSpc>
            </a:pPr>
            <a:r>
              <a:rPr lang="en-US" dirty="0"/>
              <a:t>Discuss Difficult Topics</a:t>
            </a:r>
          </a:p>
          <a:p>
            <a:pPr>
              <a:lnSpc>
                <a:spcPct val="200000"/>
              </a:lnSpc>
            </a:pPr>
            <a:r>
              <a:rPr lang="en-US" dirty="0"/>
              <a:t>Leave Feeling Educated and Empowered</a:t>
            </a:r>
          </a:p>
          <a:p>
            <a:endParaRPr lang="en-US" dirty="0"/>
          </a:p>
        </p:txBody>
      </p:sp>
      <p:sp>
        <p:nvSpPr>
          <p:cNvPr id="4" name="Slide Number Placeholder 3"/>
          <p:cNvSpPr>
            <a:spLocks noGrp="1"/>
          </p:cNvSpPr>
          <p:nvPr>
            <p:ph type="sldNum" sz="quarter" idx="5"/>
          </p:nvPr>
        </p:nvSpPr>
        <p:spPr/>
        <p:txBody>
          <a:bodyPr/>
          <a:lstStyle/>
          <a:p>
            <a:fld id="{99FBA12A-6006-0540-8A46-3DB99BF21D78}" type="slidenum">
              <a:rPr lang="en-US" smtClean="0"/>
              <a:t>3</a:t>
            </a:fld>
            <a:endParaRPr lang="en-US"/>
          </a:p>
        </p:txBody>
      </p:sp>
    </p:spTree>
    <p:extLst>
      <p:ext uri="{BB962C8B-B14F-4D97-AF65-F5344CB8AC3E}">
        <p14:creationId xmlns:p14="http://schemas.microsoft.com/office/powerpoint/2010/main" val="2176578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a:p>
            <a:endParaRPr lang="en-US" dirty="0"/>
          </a:p>
          <a:p>
            <a:r>
              <a:rPr lang="en-US" dirty="0"/>
              <a:t>Trauma does</a:t>
            </a:r>
          </a:p>
          <a:p>
            <a:endParaRPr lang="en-US" dirty="0"/>
          </a:p>
          <a:p>
            <a:r>
              <a:rPr lang="en-US" dirty="0"/>
              <a:t>Nicole</a:t>
            </a:r>
          </a:p>
          <a:p>
            <a:endParaRPr lang="en-US" dirty="0"/>
          </a:p>
          <a:p>
            <a:r>
              <a:rPr lang="en-US" dirty="0"/>
              <a:t>As a special education attorney, I noticed that most of the children who did the worst in terms of the school to prison pipeline were the ones who had the toughest home lives or had otherwise experienced the worst adversity, from abandonment by parents to having a brother murdered.</a:t>
            </a:r>
          </a:p>
          <a:p>
            <a:endParaRPr lang="en-US" dirty="0"/>
          </a:p>
          <a:p>
            <a:r>
              <a:rPr lang="en-US" dirty="0"/>
              <a:t>Why is it that most of the children who are most stuck in the school-to-prison pipeline experiencing the highest levels of trauma? </a:t>
            </a:r>
          </a:p>
          <a:p>
            <a:endParaRPr lang="en-US" dirty="0"/>
          </a:p>
          <a:p>
            <a:r>
              <a:rPr lang="en-US" dirty="0"/>
              <a:t>What is the connection between trauma and problems at school? </a:t>
            </a:r>
          </a:p>
          <a:p>
            <a:r>
              <a:rPr lang="en-US" dirty="0"/>
              <a:t>What is the connection between trauma and disability?</a:t>
            </a:r>
          </a:p>
          <a:p>
            <a:endParaRPr lang="en-US" dirty="0"/>
          </a:p>
        </p:txBody>
      </p:sp>
      <p:sp>
        <p:nvSpPr>
          <p:cNvPr id="4" name="Slide Number Placeholder 3"/>
          <p:cNvSpPr>
            <a:spLocks noGrp="1"/>
          </p:cNvSpPr>
          <p:nvPr>
            <p:ph type="sldNum" sz="quarter" idx="5"/>
          </p:nvPr>
        </p:nvSpPr>
        <p:spPr/>
        <p:txBody>
          <a:bodyPr/>
          <a:lstStyle/>
          <a:p>
            <a:fld id="{99FBA12A-6006-0540-8A46-3DB99BF21D78}" type="slidenum">
              <a:rPr lang="en-US" smtClean="0"/>
              <a:t>30</a:t>
            </a:fld>
            <a:endParaRPr lang="en-US"/>
          </a:p>
        </p:txBody>
      </p:sp>
    </p:spTree>
    <p:extLst>
      <p:ext uri="{BB962C8B-B14F-4D97-AF65-F5344CB8AC3E}">
        <p14:creationId xmlns:p14="http://schemas.microsoft.com/office/powerpoint/2010/main" val="6310472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a:p>
            <a:endParaRPr lang="en-US" dirty="0"/>
          </a:p>
          <a:p>
            <a:r>
              <a:rPr lang="en-US" dirty="0"/>
              <a:t>These problems can worsen pre-existing disabilities. These problems can constitute disabilities.</a:t>
            </a:r>
          </a:p>
          <a:p>
            <a:r>
              <a:rPr lang="en-US" dirty="0"/>
              <a:t>Hurt people hurt others</a:t>
            </a:r>
          </a:p>
          <a:p>
            <a:endParaRPr lang="en-US" dirty="0"/>
          </a:p>
        </p:txBody>
      </p:sp>
      <p:sp>
        <p:nvSpPr>
          <p:cNvPr id="4" name="Slide Number Placeholder 3"/>
          <p:cNvSpPr>
            <a:spLocks noGrp="1"/>
          </p:cNvSpPr>
          <p:nvPr>
            <p:ph type="sldNum" sz="quarter" idx="5"/>
          </p:nvPr>
        </p:nvSpPr>
        <p:spPr/>
        <p:txBody>
          <a:bodyPr/>
          <a:lstStyle/>
          <a:p>
            <a:fld id="{99FBA12A-6006-0540-8A46-3DB99BF21D78}" type="slidenum">
              <a:rPr lang="en-US" smtClean="0"/>
              <a:t>31</a:t>
            </a:fld>
            <a:endParaRPr lang="en-US"/>
          </a:p>
        </p:txBody>
      </p:sp>
    </p:spTree>
    <p:extLst>
      <p:ext uri="{BB962C8B-B14F-4D97-AF65-F5344CB8AC3E}">
        <p14:creationId xmlns:p14="http://schemas.microsoft.com/office/powerpoint/2010/main" val="1772503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a:p>
            <a:endParaRPr lang="en-US" dirty="0"/>
          </a:p>
          <a:p>
            <a:r>
              <a:rPr lang="en-US" dirty="0"/>
              <a:t>A severe emotional response to a frightening or threatening event or series of experiences that leaves a person overwhelmed</a:t>
            </a:r>
            <a:r>
              <a:rPr lang="en-US" baseline="0" dirty="0"/>
              <a:t> and unable to cope.</a:t>
            </a:r>
          </a:p>
          <a:p>
            <a:endParaRPr lang="en-US" baseline="0" dirty="0"/>
          </a:p>
          <a:p>
            <a:r>
              <a:rPr lang="en-US" baseline="0" dirty="0"/>
              <a:t>Children have the least coping skills and are thus the most vulnerable.</a:t>
            </a:r>
          </a:p>
        </p:txBody>
      </p:sp>
      <p:sp>
        <p:nvSpPr>
          <p:cNvPr id="4" name="Slide Number Placeholder 3"/>
          <p:cNvSpPr>
            <a:spLocks noGrp="1"/>
          </p:cNvSpPr>
          <p:nvPr>
            <p:ph type="sldNum" sz="quarter" idx="10"/>
          </p:nvPr>
        </p:nvSpPr>
        <p:spPr/>
        <p:txBody>
          <a:bodyPr/>
          <a:lstStyle/>
          <a:p>
            <a:fld id="{8CB93A93-BD4F-4607-8C7E-CC6C6A84CDC7}" type="slidenum">
              <a:rPr lang="en-US" smtClean="0"/>
              <a:t>32</a:t>
            </a:fld>
            <a:endParaRPr lang="en-US"/>
          </a:p>
        </p:txBody>
      </p:sp>
    </p:spTree>
    <p:extLst>
      <p:ext uri="{BB962C8B-B14F-4D97-AF65-F5344CB8AC3E}">
        <p14:creationId xmlns:p14="http://schemas.microsoft.com/office/powerpoint/2010/main" val="1047349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Derek</a:t>
            </a:r>
          </a:p>
          <a:p>
            <a:endParaRPr lang="en-US" dirty="0"/>
          </a:p>
          <a:p>
            <a:r>
              <a:rPr lang="en-US" dirty="0"/>
              <a:t>Poverty: uncertainty/insecurity about getting basic needs met (such as shelter, food, health coverage, adequate education, etc.)</a:t>
            </a:r>
          </a:p>
          <a:p>
            <a:endParaRPr lang="en-US" dirty="0"/>
          </a:p>
        </p:txBody>
      </p:sp>
      <p:sp>
        <p:nvSpPr>
          <p:cNvPr id="4" name="Slide Number Placeholder 3"/>
          <p:cNvSpPr>
            <a:spLocks noGrp="1"/>
          </p:cNvSpPr>
          <p:nvPr>
            <p:ph type="sldNum" sz="quarter" idx="5"/>
          </p:nvPr>
        </p:nvSpPr>
        <p:spPr/>
        <p:txBody>
          <a:bodyPr/>
          <a:lstStyle/>
          <a:p>
            <a:fld id="{99FBA12A-6006-0540-8A46-3DB99BF21D78}" type="slidenum">
              <a:rPr lang="en-US" smtClean="0"/>
              <a:t>33</a:t>
            </a:fld>
            <a:endParaRPr lang="en-US"/>
          </a:p>
        </p:txBody>
      </p:sp>
    </p:spTree>
    <p:extLst>
      <p:ext uri="{BB962C8B-B14F-4D97-AF65-F5344CB8AC3E}">
        <p14:creationId xmlns:p14="http://schemas.microsoft.com/office/powerpoint/2010/main" val="15802410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Derek</a:t>
            </a:r>
          </a:p>
          <a:p>
            <a:endParaRPr lang="en-US" dirty="0"/>
          </a:p>
          <a:p>
            <a:r>
              <a:rPr lang="en-US" dirty="0"/>
              <a:t>Poverty: uncertainty/insecurity about getting basic needs met (such as shelter, food, health coverage, adequate education, etc.)</a:t>
            </a:r>
          </a:p>
          <a:p>
            <a:endParaRPr lang="en-US" dirty="0"/>
          </a:p>
          <a:p>
            <a:r>
              <a:rPr lang="en-US" dirty="0"/>
              <a:t>Explain what historic and intergenerational trauma are, noting that Black children are vulnerable to the historic and intergenerational impact of slavery.</a:t>
            </a:r>
          </a:p>
          <a:p>
            <a:endParaRPr lang="en-US" dirty="0"/>
          </a:p>
        </p:txBody>
      </p:sp>
      <p:sp>
        <p:nvSpPr>
          <p:cNvPr id="4" name="Slide Number Placeholder 3"/>
          <p:cNvSpPr>
            <a:spLocks noGrp="1"/>
          </p:cNvSpPr>
          <p:nvPr>
            <p:ph type="sldNum" sz="quarter" idx="5"/>
          </p:nvPr>
        </p:nvSpPr>
        <p:spPr/>
        <p:txBody>
          <a:bodyPr/>
          <a:lstStyle/>
          <a:p>
            <a:fld id="{99FBA12A-6006-0540-8A46-3DB99BF21D78}" type="slidenum">
              <a:rPr lang="en-US" smtClean="0"/>
              <a:t>34</a:t>
            </a:fld>
            <a:endParaRPr lang="en-US"/>
          </a:p>
        </p:txBody>
      </p:sp>
    </p:spTree>
    <p:extLst>
      <p:ext uri="{BB962C8B-B14F-4D97-AF65-F5344CB8AC3E}">
        <p14:creationId xmlns:p14="http://schemas.microsoft.com/office/powerpoint/2010/main" val="21935586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a:p>
            <a:endParaRPr lang="en-US" dirty="0"/>
          </a:p>
          <a:p>
            <a:r>
              <a:rPr lang="en-US" dirty="0"/>
              <a:t>Research shows that trauma is common.</a:t>
            </a:r>
          </a:p>
          <a:p>
            <a:endParaRPr lang="en-US" dirty="0"/>
          </a:p>
          <a:p>
            <a:r>
              <a:rPr lang="en-US" dirty="0"/>
              <a:t>In the late 90s, 17,421 insured, primarily</a:t>
            </a:r>
            <a:r>
              <a:rPr lang="en-US" baseline="0" dirty="0"/>
              <a:t> white,</a:t>
            </a:r>
            <a:r>
              <a:rPr lang="en-US" dirty="0"/>
              <a:t> educated, employed people with health insurance described their childhood experiences with 10 ACES.</a:t>
            </a:r>
          </a:p>
          <a:p>
            <a:endParaRPr lang="en-US" dirty="0"/>
          </a:p>
          <a:p>
            <a:r>
              <a:rPr lang="en-US" dirty="0"/>
              <a:t>The more ACES, the more disease</a:t>
            </a:r>
            <a:r>
              <a:rPr lang="en-US" baseline="0" dirty="0"/>
              <a:t>, disability, and earlier death.</a:t>
            </a:r>
          </a:p>
          <a:p>
            <a:endParaRPr lang="en-US" baseline="0" dirty="0"/>
          </a:p>
          <a:p>
            <a:r>
              <a:rPr lang="en-US" baseline="0" dirty="0"/>
              <a:t>Not all ACES are trauma, but the ACES that cause long-term harm are trauma.</a:t>
            </a:r>
            <a:endParaRPr lang="en-US" dirty="0"/>
          </a:p>
        </p:txBody>
      </p:sp>
      <p:sp>
        <p:nvSpPr>
          <p:cNvPr id="4" name="Slide Number Placeholder 3"/>
          <p:cNvSpPr>
            <a:spLocks noGrp="1"/>
          </p:cNvSpPr>
          <p:nvPr>
            <p:ph type="sldNum" sz="quarter" idx="10"/>
          </p:nvPr>
        </p:nvSpPr>
        <p:spPr/>
        <p:txBody>
          <a:bodyPr/>
          <a:lstStyle/>
          <a:p>
            <a:fld id="{324B4E6F-9129-4C07-88EC-066FF6C64E7D}" type="slidenum">
              <a:rPr lang="en-US" smtClean="0"/>
              <a:t>35</a:t>
            </a:fld>
            <a:endParaRPr lang="en-US"/>
          </a:p>
        </p:txBody>
      </p:sp>
    </p:spTree>
    <p:extLst>
      <p:ext uri="{BB962C8B-B14F-4D97-AF65-F5344CB8AC3E}">
        <p14:creationId xmlns:p14="http://schemas.microsoft.com/office/powerpoint/2010/main" val="17256592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Nicole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Hundreds of studies have shown</a:t>
            </a:r>
            <a:r>
              <a:rPr lang="en-US" baseline="0" dirty="0"/>
              <a:t> that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It causes toxic stress, disability, disease,</a:t>
            </a:r>
            <a:r>
              <a:rPr lang="en-US" baseline="0" dirty="0"/>
              <a:t> and in some, early death by over-activating the stress-response system, and causing inflammation in multiple body systems, and changing gene expression, leading to health problems and health-harming behaviors.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Trauma </a:t>
            </a:r>
            <a:r>
              <a:rPr lang="en-US" dirty="0"/>
              <a:t>Over-activates and </a:t>
            </a:r>
            <a:r>
              <a:rPr lang="en-US" dirty="0" err="1"/>
              <a:t>dysregulates</a:t>
            </a:r>
            <a:r>
              <a:rPr lang="en-US" dirty="0"/>
              <a:t> the stress-response system </a:t>
            </a:r>
            <a:r>
              <a:rPr lang="en-US" dirty="0">
                <a:sym typeface="Wingdings"/>
              </a:rPr>
              <a:t> toxic stress  the brain’s architecture changes so that:</a:t>
            </a:r>
          </a:p>
          <a:p>
            <a:pPr lvl="1"/>
            <a:r>
              <a:rPr lang="en-US" dirty="0">
                <a:sym typeface="Wingdings"/>
              </a:rPr>
              <a:t>The parts of the brain responsible for fear, anxiety, and impulsivity overproduce neural connections</a:t>
            </a:r>
          </a:p>
          <a:p>
            <a:pPr lvl="1"/>
            <a:r>
              <a:rPr lang="en-US" dirty="0">
                <a:sym typeface="Wingdings"/>
              </a:rPr>
              <a:t>Trauma undermines development of the parts of brain needed for school</a:t>
            </a:r>
            <a:r>
              <a:rPr lang="en-US" baseline="0" dirty="0">
                <a:sym typeface="Wingdings"/>
              </a:rPr>
              <a:t> success, including </a:t>
            </a:r>
            <a:r>
              <a:rPr lang="en-US" dirty="0">
                <a:sym typeface="Wingdings"/>
              </a:rPr>
              <a:t>executive functioning (attention; learning from experience, measured judgment, planning, organizing); memory; self-regulation; making decisions; sequential thinking; language development</a:t>
            </a:r>
          </a:p>
          <a:p>
            <a:pPr lvl="1"/>
            <a:r>
              <a:rPr lang="en-US" dirty="0">
                <a:sym typeface="Wingdings"/>
              </a:rPr>
              <a:t>Decreases</a:t>
            </a:r>
            <a:r>
              <a:rPr lang="en-US" baseline="0" dirty="0">
                <a:sym typeface="Wingdings"/>
              </a:rPr>
              <a:t> the number of neural connections made during development. So less brain volume is detected in those parts.</a:t>
            </a:r>
          </a:p>
          <a:p>
            <a:pPr lvl="1"/>
            <a:r>
              <a:rPr lang="en-US" b="1" baseline="0" dirty="0">
                <a:sym typeface="Wingdings"/>
              </a:rPr>
              <a:t>Due to the vulnerability of the developing brain to extreme and chronic stress, children’s brains are disproportionately impacted by trauma.</a:t>
            </a:r>
            <a:endParaRPr lang="en-US" b="1" dirty="0"/>
          </a:p>
          <a:p>
            <a:r>
              <a:rPr lang="en-US" dirty="0"/>
              <a:t>Causes hypersensitivity to threat (children become triggered by non-threatening stimuli) </a:t>
            </a:r>
          </a:p>
          <a:p>
            <a:pPr marL="400050" lvl="1" indent="-171450">
              <a:buFont typeface="Wingdings" charset="0"/>
              <a:buChar char="à"/>
            </a:pPr>
            <a:r>
              <a:rPr lang="en-US" dirty="0">
                <a:sym typeface="Wingdings"/>
              </a:rPr>
              <a:t>fight/flight/freeze mode</a:t>
            </a:r>
            <a:endParaRPr lang="en-US" dirty="0"/>
          </a:p>
          <a:p>
            <a:endParaRPr lang="en-US" dirty="0"/>
          </a:p>
          <a:p>
            <a:endParaRPr lang="en-US" dirty="0"/>
          </a:p>
          <a:p>
            <a:r>
              <a:rPr lang="en-US" dirty="0"/>
              <a:t>Triggers include: loud noises;</a:t>
            </a:r>
            <a:r>
              <a:rPr lang="en-US" baseline="0" dirty="0"/>
              <a:t> getting in trouble</a:t>
            </a:r>
          </a:p>
        </p:txBody>
      </p:sp>
      <p:sp>
        <p:nvSpPr>
          <p:cNvPr id="4" name="Slide Number Placeholder 3"/>
          <p:cNvSpPr>
            <a:spLocks noGrp="1"/>
          </p:cNvSpPr>
          <p:nvPr>
            <p:ph type="sldNum" sz="quarter" idx="10"/>
          </p:nvPr>
        </p:nvSpPr>
        <p:spPr/>
        <p:txBody>
          <a:bodyPr/>
          <a:lstStyle/>
          <a:p>
            <a:fld id="{AC356A99-060C-8A49-B9E9-819489DE307B}" type="slidenum">
              <a:rPr lang="en-US" smtClean="0"/>
              <a:t>36</a:t>
            </a:fld>
            <a:endParaRPr lang="en-US"/>
          </a:p>
        </p:txBody>
      </p:sp>
    </p:spTree>
    <p:extLst>
      <p:ext uri="{BB962C8B-B14F-4D97-AF65-F5344CB8AC3E}">
        <p14:creationId xmlns:p14="http://schemas.microsoft.com/office/powerpoint/2010/main" val="17168037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 </a:t>
            </a:r>
          </a:p>
          <a:p>
            <a:endParaRPr lang="en-US" dirty="0"/>
          </a:p>
          <a:p>
            <a:r>
              <a:rPr lang="en-US" dirty="0"/>
              <a:t>Behavior: trauma can manifest in fighting, disrespectful language, opposition and defiance, leaving classroom</a:t>
            </a:r>
            <a:r>
              <a:rPr lang="en-US" baseline="0" dirty="0"/>
              <a:t> or school, or other behaviors.</a:t>
            </a:r>
            <a:endParaRPr lang="en-US" dirty="0"/>
          </a:p>
        </p:txBody>
      </p:sp>
      <p:sp>
        <p:nvSpPr>
          <p:cNvPr id="4" name="Slide Number Placeholder 3"/>
          <p:cNvSpPr>
            <a:spLocks noGrp="1"/>
          </p:cNvSpPr>
          <p:nvPr>
            <p:ph type="sldNum" sz="quarter" idx="10"/>
          </p:nvPr>
        </p:nvSpPr>
        <p:spPr/>
        <p:txBody>
          <a:bodyPr/>
          <a:lstStyle/>
          <a:p>
            <a:fld id="{324B4E6F-9129-4C07-88EC-066FF6C64E7D}" type="slidenum">
              <a:rPr lang="en-US" smtClean="0"/>
              <a:t>37</a:t>
            </a:fld>
            <a:endParaRPr lang="en-US"/>
          </a:p>
        </p:txBody>
      </p:sp>
    </p:spTree>
    <p:extLst>
      <p:ext uri="{BB962C8B-B14F-4D97-AF65-F5344CB8AC3E}">
        <p14:creationId xmlns:p14="http://schemas.microsoft.com/office/powerpoint/2010/main" val="15226703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27">
              <a:defRPr/>
            </a:pPr>
            <a:r>
              <a:rPr lang="en-US" baseline="0" dirty="0">
                <a:sym typeface="Wingdings"/>
              </a:rPr>
              <a:t>Nicole</a:t>
            </a:r>
          </a:p>
          <a:p>
            <a:pPr defTabSz="933127">
              <a:defRPr/>
            </a:pPr>
            <a:endParaRPr lang="en-US" baseline="0" dirty="0">
              <a:sym typeface="Wingdings"/>
            </a:endParaRPr>
          </a:p>
          <a:p>
            <a:pPr defTabSz="933127">
              <a:defRPr/>
            </a:pPr>
            <a:r>
              <a:rPr lang="en-US" baseline="0" dirty="0">
                <a:sym typeface="Wingdings"/>
              </a:rPr>
              <a:t>32 times as likely to have learning and behavior problems at school if 4+ ACES</a:t>
            </a:r>
          </a:p>
          <a:p>
            <a:endParaRPr lang="en-US" dirty="0"/>
          </a:p>
          <a:p>
            <a:pPr marL="45720" indent="0">
              <a:buNone/>
            </a:pPr>
            <a:r>
              <a:rPr lang="en-US" sz="2600" dirty="0"/>
              <a:t>Trauma makes more likely:</a:t>
            </a:r>
          </a:p>
          <a:p>
            <a:pPr lvl="1"/>
            <a:r>
              <a:rPr lang="en-US" dirty="0"/>
              <a:t>Language and verbal processing deficits</a:t>
            </a:r>
          </a:p>
          <a:p>
            <a:pPr lvl="1"/>
            <a:r>
              <a:rPr lang="en-US" dirty="0"/>
              <a:t>Reading impairments</a:t>
            </a:r>
          </a:p>
          <a:p>
            <a:pPr lvl="1"/>
            <a:r>
              <a:rPr lang="en-US" dirty="0"/>
              <a:t>Delays in expressive and receptive language</a:t>
            </a:r>
          </a:p>
          <a:p>
            <a:pPr lvl="1"/>
            <a:r>
              <a:rPr lang="en-US" dirty="0"/>
              <a:t>Poor social skills</a:t>
            </a:r>
          </a:p>
          <a:p>
            <a:pPr lvl="1"/>
            <a:r>
              <a:rPr lang="en-US" dirty="0"/>
              <a:t>Impulsive behavior</a:t>
            </a:r>
          </a:p>
          <a:p>
            <a:pPr lvl="1"/>
            <a:r>
              <a:rPr lang="en-US" dirty="0"/>
              <a:t>Performing below grade level</a:t>
            </a:r>
          </a:p>
          <a:p>
            <a:pPr lvl="1"/>
            <a:r>
              <a:rPr lang="en-US" dirty="0"/>
              <a:t>Lower grades</a:t>
            </a:r>
          </a:p>
          <a:p>
            <a:pPr lvl="1"/>
            <a:r>
              <a:rPr lang="en-US" dirty="0"/>
              <a:t>Failing a grade</a:t>
            </a:r>
          </a:p>
          <a:p>
            <a:pPr lvl="1"/>
            <a:r>
              <a:rPr lang="en-US" dirty="0"/>
              <a:t>Referral for special education services</a:t>
            </a:r>
          </a:p>
          <a:p>
            <a:pPr lvl="1"/>
            <a:r>
              <a:rPr lang="en-US" dirty="0"/>
              <a:t>Dropout and failure to graduate</a:t>
            </a:r>
          </a:p>
          <a:p>
            <a:pPr lvl="1"/>
            <a:r>
              <a:rPr lang="en-US" dirty="0"/>
              <a:t>Suspension, expulsion</a:t>
            </a:r>
          </a:p>
          <a:p>
            <a:pPr lvl="1"/>
            <a:r>
              <a:rPr lang="en-US" dirty="0"/>
              <a:t>Arrest at school and involvement with delinquency and criminal justice systems</a:t>
            </a:r>
          </a:p>
          <a:p>
            <a:endParaRPr lang="en-US" dirty="0"/>
          </a:p>
        </p:txBody>
      </p:sp>
      <p:sp>
        <p:nvSpPr>
          <p:cNvPr id="4" name="Slide Number Placeholder 3"/>
          <p:cNvSpPr>
            <a:spLocks noGrp="1"/>
          </p:cNvSpPr>
          <p:nvPr>
            <p:ph type="sldNum" sz="quarter" idx="10"/>
          </p:nvPr>
        </p:nvSpPr>
        <p:spPr/>
        <p:txBody>
          <a:bodyPr/>
          <a:lstStyle/>
          <a:p>
            <a:fld id="{8CB93A93-BD4F-4607-8C7E-CC6C6A84CDC7}" type="slidenum">
              <a:rPr lang="en-US" smtClean="0"/>
              <a:t>38</a:t>
            </a:fld>
            <a:endParaRPr lang="en-US"/>
          </a:p>
        </p:txBody>
      </p:sp>
    </p:spTree>
    <p:extLst>
      <p:ext uri="{BB962C8B-B14F-4D97-AF65-F5344CB8AC3E}">
        <p14:creationId xmlns:p14="http://schemas.microsoft.com/office/powerpoint/2010/main" val="12180901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a:p>
            <a:endParaRPr lang="en-US" dirty="0"/>
          </a:p>
          <a:p>
            <a:r>
              <a:rPr lang="en-US" dirty="0"/>
              <a:t>Diagnoses associated with trauma: ADHD,” anxiety/depression, bipolar disorder, eating disorders, PTSD, oppositional defiance disorder, intermittent explosive disorder, conduct disorder</a:t>
            </a:r>
          </a:p>
          <a:p>
            <a:endParaRPr lang="en-US" dirty="0"/>
          </a:p>
          <a:p>
            <a:r>
              <a:rPr lang="en-US" dirty="0"/>
              <a:t>Not surprised that many kids who have experienced trauma end up with an ED categorization.</a:t>
            </a:r>
          </a:p>
          <a:p>
            <a:endParaRPr lang="en-US" dirty="0"/>
          </a:p>
          <a:p>
            <a:r>
              <a:rPr lang="en-US" dirty="0"/>
              <a:t>A</a:t>
            </a:r>
            <a:r>
              <a:rPr lang="en-US" baseline="0" dirty="0"/>
              <a:t> kid can have multiple of these types of diagnoses, but what’s really happening is that the child is struggling from the effects of trauma.</a:t>
            </a:r>
          </a:p>
          <a:p>
            <a:endParaRPr lang="en-US" baseline="0" dirty="0"/>
          </a:p>
          <a:p>
            <a:pPr defTabSz="914292"/>
            <a:r>
              <a:rPr lang="en-US" dirty="0"/>
              <a:t>Trauma is a source of stress, distraction, and maladaptive behavior</a:t>
            </a:r>
          </a:p>
          <a:p>
            <a:pPr defTabSz="914292"/>
            <a:endParaRPr lang="en-US" dirty="0"/>
          </a:p>
          <a:p>
            <a:pPr defTabSz="914292"/>
            <a:endParaRPr lang="en-US" dirty="0"/>
          </a:p>
          <a:p>
            <a:endParaRPr lang="en-US" dirty="0"/>
          </a:p>
        </p:txBody>
      </p:sp>
      <p:sp>
        <p:nvSpPr>
          <p:cNvPr id="4" name="Slide Number Placeholder 3"/>
          <p:cNvSpPr>
            <a:spLocks noGrp="1"/>
          </p:cNvSpPr>
          <p:nvPr>
            <p:ph type="sldNum" sz="quarter" idx="10"/>
          </p:nvPr>
        </p:nvSpPr>
        <p:spPr/>
        <p:txBody>
          <a:bodyPr/>
          <a:lstStyle/>
          <a:p>
            <a:fld id="{2A4FE7B3-5D48-4242-8FC6-5D48C67BD547}" type="slidenum">
              <a:rPr lang="en-US" smtClean="0"/>
              <a:t>39</a:t>
            </a:fld>
            <a:endParaRPr lang="en-US" dirty="0"/>
          </a:p>
        </p:txBody>
      </p:sp>
    </p:spTree>
    <p:extLst>
      <p:ext uri="{BB962C8B-B14F-4D97-AF65-F5344CB8AC3E}">
        <p14:creationId xmlns:p14="http://schemas.microsoft.com/office/powerpoint/2010/main" val="2529196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 We intend to show that…</a:t>
            </a:r>
          </a:p>
        </p:txBody>
      </p:sp>
      <p:sp>
        <p:nvSpPr>
          <p:cNvPr id="4" name="Slide Number Placeholder 3"/>
          <p:cNvSpPr>
            <a:spLocks noGrp="1"/>
          </p:cNvSpPr>
          <p:nvPr>
            <p:ph type="sldNum" sz="quarter" idx="5"/>
          </p:nvPr>
        </p:nvSpPr>
        <p:spPr/>
        <p:txBody>
          <a:bodyPr/>
          <a:lstStyle/>
          <a:p>
            <a:fld id="{99FBA12A-6006-0540-8A46-3DB99BF21D78}" type="slidenum">
              <a:rPr lang="en-US" smtClean="0"/>
              <a:t>4</a:t>
            </a:fld>
            <a:endParaRPr lang="en-US"/>
          </a:p>
        </p:txBody>
      </p:sp>
    </p:spTree>
    <p:extLst>
      <p:ext uri="{BB962C8B-B14F-4D97-AF65-F5344CB8AC3E}">
        <p14:creationId xmlns:p14="http://schemas.microsoft.com/office/powerpoint/2010/main" val="28359022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 – How do you think trauma impacts language development?</a:t>
            </a:r>
          </a:p>
          <a:p>
            <a:endParaRPr lang="en-US" dirty="0"/>
          </a:p>
          <a:p>
            <a:r>
              <a:rPr lang="en-US" dirty="0"/>
              <a:t>These children have difficulty using words to express their emotions and instead behaviorally act out their feelings </a:t>
            </a:r>
          </a:p>
          <a:p>
            <a:pPr marL="89154" indent="0">
              <a:buNone/>
            </a:pPr>
            <a:endParaRPr lang="en-US" dirty="0"/>
          </a:p>
          <a:p>
            <a:r>
              <a:rPr lang="en-US" dirty="0"/>
              <a:t>Important to distinguish between willful behavior and skills deficits </a:t>
            </a:r>
          </a:p>
          <a:p>
            <a:endParaRPr lang="en-US" dirty="0"/>
          </a:p>
        </p:txBody>
      </p:sp>
      <p:sp>
        <p:nvSpPr>
          <p:cNvPr id="4" name="Slide Number Placeholder 3"/>
          <p:cNvSpPr>
            <a:spLocks noGrp="1"/>
          </p:cNvSpPr>
          <p:nvPr>
            <p:ph type="sldNum" sz="quarter" idx="10"/>
          </p:nvPr>
        </p:nvSpPr>
        <p:spPr/>
        <p:txBody>
          <a:bodyPr/>
          <a:lstStyle/>
          <a:p>
            <a:fld id="{8CB93A93-BD4F-4607-8C7E-CC6C6A84CDC7}" type="slidenum">
              <a:rPr lang="en-US" smtClean="0"/>
              <a:t>40</a:t>
            </a:fld>
            <a:endParaRPr lang="en-US"/>
          </a:p>
        </p:txBody>
      </p:sp>
    </p:spTree>
    <p:extLst>
      <p:ext uri="{BB962C8B-B14F-4D97-AF65-F5344CB8AC3E}">
        <p14:creationId xmlns:p14="http://schemas.microsoft.com/office/powerpoint/2010/main" val="3427005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p:txBody>
      </p:sp>
      <p:sp>
        <p:nvSpPr>
          <p:cNvPr id="4" name="Slide Number Placeholder 3"/>
          <p:cNvSpPr>
            <a:spLocks noGrp="1"/>
          </p:cNvSpPr>
          <p:nvPr>
            <p:ph type="sldNum" sz="quarter" idx="10"/>
          </p:nvPr>
        </p:nvSpPr>
        <p:spPr/>
        <p:txBody>
          <a:bodyPr/>
          <a:lstStyle/>
          <a:p>
            <a:fld id="{99FBA12A-6006-0540-8A46-3DB99BF21D78}" type="slidenum">
              <a:rPr lang="en-US" smtClean="0"/>
              <a:t>41</a:t>
            </a:fld>
            <a:endParaRPr lang="en-US"/>
          </a:p>
        </p:txBody>
      </p:sp>
    </p:spTree>
    <p:extLst>
      <p:ext uri="{BB962C8B-B14F-4D97-AF65-F5344CB8AC3E}">
        <p14:creationId xmlns:p14="http://schemas.microsoft.com/office/powerpoint/2010/main" val="10391761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p:txBody>
      </p:sp>
      <p:sp>
        <p:nvSpPr>
          <p:cNvPr id="4" name="Slide Number Placeholder 3"/>
          <p:cNvSpPr>
            <a:spLocks noGrp="1"/>
          </p:cNvSpPr>
          <p:nvPr>
            <p:ph type="sldNum" sz="quarter" idx="10"/>
          </p:nvPr>
        </p:nvSpPr>
        <p:spPr/>
        <p:txBody>
          <a:bodyPr/>
          <a:lstStyle/>
          <a:p>
            <a:fld id="{8CB93A93-BD4F-4607-8C7E-CC6C6A84CDC7}" type="slidenum">
              <a:rPr lang="en-US" smtClean="0"/>
              <a:t>42</a:t>
            </a:fld>
            <a:endParaRPr lang="en-US"/>
          </a:p>
        </p:txBody>
      </p:sp>
    </p:spTree>
    <p:extLst>
      <p:ext uri="{BB962C8B-B14F-4D97-AF65-F5344CB8AC3E}">
        <p14:creationId xmlns:p14="http://schemas.microsoft.com/office/powerpoint/2010/main" val="42790939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Derek</a:t>
            </a:r>
          </a:p>
          <a:p>
            <a:endParaRPr lang="en-US" dirty="0"/>
          </a:p>
          <a:p>
            <a:r>
              <a:rPr lang="en-US" dirty="0"/>
              <a:t>50% according to NSCAW</a:t>
            </a:r>
          </a:p>
          <a:p>
            <a:endParaRPr lang="en-US" dirty="0"/>
          </a:p>
        </p:txBody>
      </p:sp>
      <p:sp>
        <p:nvSpPr>
          <p:cNvPr id="4" name="Slide Number Placeholder 3"/>
          <p:cNvSpPr>
            <a:spLocks noGrp="1"/>
          </p:cNvSpPr>
          <p:nvPr>
            <p:ph type="sldNum" sz="quarter" idx="10"/>
          </p:nvPr>
        </p:nvSpPr>
        <p:spPr/>
        <p:txBody>
          <a:bodyPr/>
          <a:lstStyle/>
          <a:p>
            <a:fld id="{8CB93A93-BD4F-4607-8C7E-CC6C6A84CDC7}" type="slidenum">
              <a:rPr lang="en-US" smtClean="0"/>
              <a:t>43</a:t>
            </a:fld>
            <a:endParaRPr lang="en-US"/>
          </a:p>
        </p:txBody>
      </p:sp>
    </p:spTree>
    <p:extLst>
      <p:ext uri="{BB962C8B-B14F-4D97-AF65-F5344CB8AC3E}">
        <p14:creationId xmlns:p14="http://schemas.microsoft.com/office/powerpoint/2010/main" val="37216689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Nicole</a:t>
            </a:r>
          </a:p>
          <a:p>
            <a:endParaRPr lang="en-US" baseline="0" dirty="0"/>
          </a:p>
          <a:p>
            <a:r>
              <a:rPr lang="en-US" baseline="0" dirty="0"/>
              <a:t>There was a 2010 Spokane, WA ACES study: the effects of childhood trauma first become evident in school.  More than half of those with ACE scores of 4 or more reported having learning or</a:t>
            </a:r>
          </a:p>
          <a:p>
            <a:r>
              <a:rPr lang="en-US" baseline="0" dirty="0"/>
              <a:t> behavioral problems, compared with 3 percent of those with a score of zero.</a:t>
            </a:r>
          </a:p>
          <a:p>
            <a:endParaRPr lang="en-US" baseline="0" dirty="0"/>
          </a:p>
          <a:p>
            <a:r>
              <a:rPr lang="en-US" baseline="0" dirty="0"/>
              <a:t>Study on Adverse Childhood Experience and Developmental Risk in Elementary Schoolchildren</a:t>
            </a:r>
          </a:p>
          <a:p>
            <a:r>
              <a:rPr lang="en-US" baseline="0" dirty="0"/>
              <a:t>2101 children in ten elementary public schools in Spokane, Washington </a:t>
            </a:r>
          </a:p>
          <a:p>
            <a:endParaRPr lang="en-US" baseline="0" dirty="0"/>
          </a:p>
          <a:p>
            <a:r>
              <a:rPr lang="en-US" b="1" baseline="0" dirty="0"/>
              <a:t>This study involved 2100 children in 10 elementary schools in Spokane WA in late 2010.  </a:t>
            </a:r>
            <a:r>
              <a:rPr lang="en-US" baseline="0" dirty="0"/>
              <a:t>Found that trauma was common in children’s lives, where trauma included divorce, homelessness, witnessing family violence, involvement with child protective services (neglect/abuse) a family member abusing alcohol or other drugs, incarceration of a family member, mental illness in a family.  </a:t>
            </a:r>
          </a:p>
          <a:p>
            <a:endParaRPr lang="en-US" baseline="0" dirty="0"/>
          </a:p>
          <a:p>
            <a:r>
              <a:rPr lang="en-US" b="1" baseline="0" dirty="0"/>
              <a:t>Trauma was the MAIN reason that a child missed school or got into trouble, and it was the second-highest predictor of academic failure (behind placement in special </a:t>
            </a:r>
            <a:r>
              <a:rPr lang="en-US" b="1" baseline="0" dirty="0" err="1"/>
              <a:t>ed</a:t>
            </a:r>
            <a:r>
              <a:rPr lang="en-US" b="1" baseline="0" dirty="0"/>
              <a:t> classes).  </a:t>
            </a:r>
          </a:p>
          <a:p>
            <a:endParaRPr lang="en-US" baseline="0" dirty="0"/>
          </a:p>
          <a:p>
            <a:r>
              <a:rPr lang="en-US" b="1" baseline="0" dirty="0"/>
              <a:t>And the more stressors a kid had the more likely the child was to have failing grades, poor attendance, severe behavior problems, and poor health.</a:t>
            </a:r>
          </a:p>
          <a:p>
            <a:endParaRPr lang="en-US" b="1" baseline="0" dirty="0"/>
          </a:p>
          <a:p>
            <a:pPr defTabSz="457146">
              <a:defRPr/>
            </a:pPr>
            <a:r>
              <a:rPr lang="en-US" baseline="0" dirty="0"/>
              <a:t>The 248 kids with 3 or more adverse childhood experiences had 3 times the rate of academic failure, five times the rate of severe attendance problems, six times the rate of school behavior problems, and four times the rate of poor health compared with children with no known trauma.</a:t>
            </a:r>
          </a:p>
          <a:p>
            <a:pPr defTabSz="457146">
              <a:defRPr/>
            </a:pPr>
            <a:endParaRPr lang="en-US" baseline="0" dirty="0"/>
          </a:p>
          <a:p>
            <a:pPr defTabSz="457146">
              <a:defRPr/>
            </a:pPr>
            <a:endParaRPr lang="en-US" baseline="0" dirty="0"/>
          </a:p>
          <a:p>
            <a:endParaRPr lang="en-US" b="1" baseline="0" dirty="0"/>
          </a:p>
          <a:p>
            <a:endParaRPr lang="en-US" dirty="0"/>
          </a:p>
        </p:txBody>
      </p:sp>
      <p:sp>
        <p:nvSpPr>
          <p:cNvPr id="4" name="Slide Number Placeholder 3"/>
          <p:cNvSpPr>
            <a:spLocks noGrp="1"/>
          </p:cNvSpPr>
          <p:nvPr>
            <p:ph type="sldNum" sz="quarter" idx="10"/>
          </p:nvPr>
        </p:nvSpPr>
        <p:spPr/>
        <p:txBody>
          <a:bodyPr/>
          <a:lstStyle/>
          <a:p>
            <a:fld id="{99FBA12A-6006-0540-8A46-3DB99BF21D78}" type="slidenum">
              <a:rPr lang="en-US" smtClean="0"/>
              <a:t>44</a:t>
            </a:fld>
            <a:endParaRPr lang="en-US"/>
          </a:p>
        </p:txBody>
      </p:sp>
    </p:spTree>
    <p:extLst>
      <p:ext uri="{BB962C8B-B14F-4D97-AF65-F5344CB8AC3E}">
        <p14:creationId xmlns:p14="http://schemas.microsoft.com/office/powerpoint/2010/main" val="11382380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Nicole</a:t>
            </a:r>
          </a:p>
          <a:p>
            <a:endParaRPr lang="en-US" baseline="0" dirty="0"/>
          </a:p>
          <a:p>
            <a:r>
              <a:rPr lang="en-US" baseline="0" dirty="0"/>
              <a:t>TO ILLUSTRATE:</a:t>
            </a:r>
          </a:p>
          <a:p>
            <a:endParaRPr lang="en-US" baseline="0" dirty="0"/>
          </a:p>
          <a:p>
            <a:r>
              <a:rPr lang="en-US" baseline="0" dirty="0"/>
              <a:t>There was a 2010 Spokane, WA ACES study: the effects of childhood trauma first become evident in school.  More than half of those with ACE scores of 4 or more reported having learning or</a:t>
            </a:r>
          </a:p>
          <a:p>
            <a:r>
              <a:rPr lang="en-US" baseline="0" dirty="0"/>
              <a:t> behavioral problems, compared with 3 percent of those with a score of zero.</a:t>
            </a:r>
          </a:p>
          <a:p>
            <a:endParaRPr lang="en-US" baseline="0" dirty="0"/>
          </a:p>
          <a:p>
            <a:r>
              <a:rPr lang="en-US" baseline="0" dirty="0"/>
              <a:t>Study on Adverse Childhood Experience and Developmental Risk in Elementary Schoolchildren</a:t>
            </a:r>
          </a:p>
          <a:p>
            <a:r>
              <a:rPr lang="en-US" baseline="0" dirty="0"/>
              <a:t>2101 children in ten elementary public schools in Spokane, Washington </a:t>
            </a:r>
          </a:p>
          <a:p>
            <a:endParaRPr lang="en-US" baseline="0" dirty="0"/>
          </a:p>
          <a:p>
            <a:r>
              <a:rPr lang="en-US" b="1" baseline="0" dirty="0"/>
              <a:t>This study involved 2100 children in 10 elementary schools in Spokane WA in late 2010.  </a:t>
            </a:r>
            <a:r>
              <a:rPr lang="en-US" baseline="0" dirty="0"/>
              <a:t>Found that trauma was common in children’s lives, where trauma included divorce, homelessness, witnessing family violence, involvement with child protective services (neglect/abuse) a family member abusing alcohol or other drugs, incarceration of a family member, mental illness in a family.  </a:t>
            </a:r>
          </a:p>
          <a:p>
            <a:endParaRPr lang="en-US" baseline="0" dirty="0"/>
          </a:p>
          <a:p>
            <a:r>
              <a:rPr lang="en-US" b="1" baseline="0" dirty="0"/>
              <a:t>Trauma was the MAIN reason that a child missed school or got into trouble, and it was the second-highest predictor of academic failure (behind placement in special </a:t>
            </a:r>
            <a:r>
              <a:rPr lang="en-US" b="1" baseline="0" dirty="0" err="1"/>
              <a:t>ed</a:t>
            </a:r>
            <a:r>
              <a:rPr lang="en-US" b="1" baseline="0" dirty="0"/>
              <a:t> classes).  </a:t>
            </a:r>
          </a:p>
          <a:p>
            <a:endParaRPr lang="en-US" baseline="0" dirty="0"/>
          </a:p>
          <a:p>
            <a:r>
              <a:rPr lang="en-US" b="1" baseline="0" dirty="0"/>
              <a:t>And the more stressors a kid had the more likely the child was to have failing grades, poor attendance, severe behavior problems, and poor health.</a:t>
            </a:r>
          </a:p>
          <a:p>
            <a:endParaRPr lang="en-US" b="1" baseline="0" dirty="0"/>
          </a:p>
          <a:p>
            <a:pPr defTabSz="457146">
              <a:defRPr/>
            </a:pPr>
            <a:r>
              <a:rPr lang="en-US" baseline="0" dirty="0"/>
              <a:t>The 248 kids with 3 or more adverse childhood experiences had 3 times the rate of academic failure, five times the rate of severe attendance problems, six times the rate of school behavior problems, and four times the rate of poor health compared with children with no known trauma.</a:t>
            </a:r>
          </a:p>
          <a:p>
            <a:pPr defTabSz="457146">
              <a:defRPr/>
            </a:pPr>
            <a:endParaRPr lang="en-US" baseline="0" dirty="0"/>
          </a:p>
          <a:p>
            <a:pPr defTabSz="457146">
              <a:defRPr/>
            </a:pPr>
            <a:endParaRPr lang="en-US" baseline="0" dirty="0"/>
          </a:p>
          <a:p>
            <a:endParaRPr lang="en-US" b="1" baseline="0" dirty="0"/>
          </a:p>
        </p:txBody>
      </p:sp>
      <p:sp>
        <p:nvSpPr>
          <p:cNvPr id="4" name="Slide Number Placeholder 3"/>
          <p:cNvSpPr>
            <a:spLocks noGrp="1"/>
          </p:cNvSpPr>
          <p:nvPr>
            <p:ph type="sldNum" sz="quarter" idx="10"/>
          </p:nvPr>
        </p:nvSpPr>
        <p:spPr/>
        <p:txBody>
          <a:bodyPr/>
          <a:lstStyle/>
          <a:p>
            <a:fld id="{947206E9-9027-9F4C-88A4-0BCA70500ACE}" type="slidenum">
              <a:rPr lang="en-US" smtClean="0"/>
              <a:t>45</a:t>
            </a:fld>
            <a:endParaRPr lang="en-US"/>
          </a:p>
        </p:txBody>
      </p:sp>
    </p:spTree>
    <p:extLst>
      <p:ext uri="{BB962C8B-B14F-4D97-AF65-F5344CB8AC3E}">
        <p14:creationId xmlns:p14="http://schemas.microsoft.com/office/powerpoint/2010/main" val="35744623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Derek – 10 minute discussion</a:t>
            </a:r>
          </a:p>
          <a:p>
            <a:pPr algn="ctr"/>
            <a:endParaRPr lang="en-US" dirty="0"/>
          </a:p>
          <a:p>
            <a:pPr algn="ctr"/>
            <a:r>
              <a:rPr lang="en-US" dirty="0"/>
              <a:t>Pause</a:t>
            </a:r>
          </a:p>
        </p:txBody>
      </p:sp>
      <p:sp>
        <p:nvSpPr>
          <p:cNvPr id="4" name="Slide Number Placeholder 3"/>
          <p:cNvSpPr>
            <a:spLocks noGrp="1"/>
          </p:cNvSpPr>
          <p:nvPr>
            <p:ph type="sldNum" sz="quarter" idx="5"/>
          </p:nvPr>
        </p:nvSpPr>
        <p:spPr/>
        <p:txBody>
          <a:bodyPr/>
          <a:lstStyle/>
          <a:p>
            <a:fld id="{99FBA12A-6006-0540-8A46-3DB99BF21D78}" type="slidenum">
              <a:rPr lang="en-US" smtClean="0"/>
              <a:t>46</a:t>
            </a:fld>
            <a:endParaRPr lang="en-US"/>
          </a:p>
        </p:txBody>
      </p:sp>
    </p:spTree>
    <p:extLst>
      <p:ext uri="{BB962C8B-B14F-4D97-AF65-F5344CB8AC3E}">
        <p14:creationId xmlns:p14="http://schemas.microsoft.com/office/powerpoint/2010/main" val="17548864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a:p>
            <a:endParaRPr lang="en-US" dirty="0"/>
          </a:p>
          <a:p>
            <a:r>
              <a:rPr lang="en-US" dirty="0"/>
              <a:t>One thing to remember is: trauma’s effects are Adaptive, Not pathological</a:t>
            </a:r>
          </a:p>
          <a:p>
            <a:endParaRPr lang="en-US" dirty="0"/>
          </a:p>
          <a:p>
            <a:r>
              <a:rPr lang="en-US" dirty="0"/>
              <a:t>A trauma-responsive approach to behavior recognizes that trauma-related symptoms and behaviors are an individual’s best and most resilient attempt to manage, cope with, and rise above an experience of trauma.</a:t>
            </a:r>
          </a:p>
          <a:p>
            <a:endParaRPr lang="en-US" dirty="0"/>
          </a:p>
          <a:p>
            <a:r>
              <a:rPr lang="en-US" dirty="0"/>
              <a:t>Hypervigilance, paying lots of attention to sensory input, quick action, fight/flight/freeze, being triggered, lower brain thinking… is adaptive.</a:t>
            </a:r>
          </a:p>
        </p:txBody>
      </p:sp>
      <p:sp>
        <p:nvSpPr>
          <p:cNvPr id="4" name="Slide Number Placeholder 3"/>
          <p:cNvSpPr>
            <a:spLocks noGrp="1"/>
          </p:cNvSpPr>
          <p:nvPr>
            <p:ph type="sldNum" sz="quarter" idx="5"/>
          </p:nvPr>
        </p:nvSpPr>
        <p:spPr/>
        <p:txBody>
          <a:bodyPr/>
          <a:lstStyle/>
          <a:p>
            <a:fld id="{99FBA12A-6006-0540-8A46-3DB99BF21D78}" type="slidenum">
              <a:rPr lang="en-US" smtClean="0"/>
              <a:t>47</a:t>
            </a:fld>
            <a:endParaRPr lang="en-US"/>
          </a:p>
        </p:txBody>
      </p:sp>
    </p:spTree>
    <p:extLst>
      <p:ext uri="{BB962C8B-B14F-4D97-AF65-F5344CB8AC3E}">
        <p14:creationId xmlns:p14="http://schemas.microsoft.com/office/powerpoint/2010/main" val="37664315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p:txBody>
      </p:sp>
      <p:sp>
        <p:nvSpPr>
          <p:cNvPr id="4" name="Slide Number Placeholder 3"/>
          <p:cNvSpPr>
            <a:spLocks noGrp="1"/>
          </p:cNvSpPr>
          <p:nvPr>
            <p:ph type="sldNum" sz="quarter" idx="5"/>
          </p:nvPr>
        </p:nvSpPr>
        <p:spPr/>
        <p:txBody>
          <a:bodyPr/>
          <a:lstStyle/>
          <a:p>
            <a:fld id="{99FBA12A-6006-0540-8A46-3DB99BF21D78}" type="slidenum">
              <a:rPr lang="en-US" smtClean="0"/>
              <a:t>48</a:t>
            </a:fld>
            <a:endParaRPr lang="en-US"/>
          </a:p>
        </p:txBody>
      </p:sp>
    </p:spTree>
    <p:extLst>
      <p:ext uri="{BB962C8B-B14F-4D97-AF65-F5344CB8AC3E}">
        <p14:creationId xmlns:p14="http://schemas.microsoft.com/office/powerpoint/2010/main" val="7244325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(skip this and next two slides if no time)</a:t>
            </a:r>
          </a:p>
          <a:p>
            <a:endParaRPr lang="en-US" dirty="0"/>
          </a:p>
          <a:p>
            <a:r>
              <a:rPr lang="en-US" dirty="0"/>
              <a:t>This and next two slides are optional.</a:t>
            </a:r>
          </a:p>
        </p:txBody>
      </p:sp>
      <p:sp>
        <p:nvSpPr>
          <p:cNvPr id="4" name="Slide Number Placeholder 3"/>
          <p:cNvSpPr>
            <a:spLocks noGrp="1"/>
          </p:cNvSpPr>
          <p:nvPr>
            <p:ph type="sldNum" sz="quarter" idx="10"/>
          </p:nvPr>
        </p:nvSpPr>
        <p:spPr/>
        <p:txBody>
          <a:bodyPr/>
          <a:lstStyle/>
          <a:p>
            <a:fld id="{99FBA12A-6006-0540-8A46-3DB99BF21D78}" type="slidenum">
              <a:rPr lang="en-US" smtClean="0"/>
              <a:t>49</a:t>
            </a:fld>
            <a:endParaRPr lang="en-US"/>
          </a:p>
        </p:txBody>
      </p:sp>
    </p:spTree>
    <p:extLst>
      <p:ext uri="{BB962C8B-B14F-4D97-AF65-F5344CB8AC3E}">
        <p14:creationId xmlns:p14="http://schemas.microsoft.com/office/powerpoint/2010/main" val="3784932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a:p>
            <a:endParaRPr lang="en-US" dirty="0"/>
          </a:p>
          <a:p>
            <a:r>
              <a:rPr lang="en-US" dirty="0"/>
              <a:t>When we look at race and education, there is still a significant achievement gap between black and white students.</a:t>
            </a:r>
          </a:p>
        </p:txBody>
      </p:sp>
      <p:sp>
        <p:nvSpPr>
          <p:cNvPr id="4" name="Slide Number Placeholder 3"/>
          <p:cNvSpPr>
            <a:spLocks noGrp="1"/>
          </p:cNvSpPr>
          <p:nvPr>
            <p:ph type="sldNum" sz="quarter" idx="5"/>
          </p:nvPr>
        </p:nvSpPr>
        <p:spPr/>
        <p:txBody>
          <a:bodyPr/>
          <a:lstStyle/>
          <a:p>
            <a:fld id="{99FBA12A-6006-0540-8A46-3DB99BF21D78}" type="slidenum">
              <a:rPr lang="en-US" smtClean="0"/>
              <a:t>5</a:t>
            </a:fld>
            <a:endParaRPr lang="en-US"/>
          </a:p>
        </p:txBody>
      </p:sp>
    </p:spTree>
    <p:extLst>
      <p:ext uri="{BB962C8B-B14F-4D97-AF65-F5344CB8AC3E}">
        <p14:creationId xmlns:p14="http://schemas.microsoft.com/office/powerpoint/2010/main" val="29360351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Educators might think that a child who challenges authority is disrespectful or disruptive when in reality, the child is triggered and in a fight or flight mode, dysregulated and is stuck in that dysregulation. The child is likely feeling anxious and unsafe and is in a survival state, unable to process, and overloaded with sensory input. The child is likely filled with shame or fear about making a mistake.</a:t>
            </a:r>
          </a:p>
          <a:p>
            <a:endParaRPr lang="en-US" dirty="0"/>
          </a:p>
        </p:txBody>
      </p:sp>
      <p:sp>
        <p:nvSpPr>
          <p:cNvPr id="4" name="Slide Number Placeholder 3"/>
          <p:cNvSpPr>
            <a:spLocks noGrp="1"/>
          </p:cNvSpPr>
          <p:nvPr>
            <p:ph type="sldNum" sz="quarter" idx="5"/>
          </p:nvPr>
        </p:nvSpPr>
        <p:spPr/>
        <p:txBody>
          <a:bodyPr/>
          <a:lstStyle/>
          <a:p>
            <a:fld id="{99FBA12A-6006-0540-8A46-3DB99BF21D78}" type="slidenum">
              <a:rPr lang="en-US" smtClean="0"/>
              <a:t>50</a:t>
            </a:fld>
            <a:endParaRPr lang="en-US"/>
          </a:p>
        </p:txBody>
      </p:sp>
    </p:spTree>
    <p:extLst>
      <p:ext uri="{BB962C8B-B14F-4D97-AF65-F5344CB8AC3E}">
        <p14:creationId xmlns:p14="http://schemas.microsoft.com/office/powerpoint/2010/main" val="4473611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teachers see these behaviors, they automatically imbue behavior with malicious intent, making it easier for them call the police. White children tend to get more of the benefit of the doubt. Less moral judgment/blaming of white children.</a:t>
            </a:r>
          </a:p>
          <a:p>
            <a:endParaRPr lang="en-US" dirty="0"/>
          </a:p>
          <a:p>
            <a:r>
              <a:rPr lang="en-US" dirty="0"/>
              <a:t>Educators might think that a child intentionally hurt others or acted with intent and forethought when really, the child might be triggered and in a fight or flight mode. The child is likely to be acting without thinking, dysregulated, and in a survival state of mind.</a:t>
            </a:r>
          </a:p>
        </p:txBody>
      </p:sp>
      <p:sp>
        <p:nvSpPr>
          <p:cNvPr id="4" name="Slide Number Placeholder 3"/>
          <p:cNvSpPr>
            <a:spLocks noGrp="1"/>
          </p:cNvSpPr>
          <p:nvPr>
            <p:ph type="sldNum" sz="quarter" idx="5"/>
          </p:nvPr>
        </p:nvSpPr>
        <p:spPr/>
        <p:txBody>
          <a:bodyPr/>
          <a:lstStyle/>
          <a:p>
            <a:fld id="{99FBA12A-6006-0540-8A46-3DB99BF21D78}" type="slidenum">
              <a:rPr lang="en-US" smtClean="0"/>
              <a:t>51</a:t>
            </a:fld>
            <a:endParaRPr lang="en-US"/>
          </a:p>
        </p:txBody>
      </p:sp>
    </p:spTree>
    <p:extLst>
      <p:ext uri="{BB962C8B-B14F-4D97-AF65-F5344CB8AC3E}">
        <p14:creationId xmlns:p14="http://schemas.microsoft.com/office/powerpoint/2010/main" val="32988342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a:p>
            <a:endParaRPr lang="en-US" dirty="0"/>
          </a:p>
          <a:p>
            <a:r>
              <a:rPr lang="en-US" dirty="0"/>
              <a:t>Higher risk</a:t>
            </a:r>
            <a:r>
              <a:rPr lang="en-US" baseline="0" dirty="0"/>
              <a:t> of reoffending in those with higher ACE scores</a:t>
            </a:r>
          </a:p>
          <a:p>
            <a:endParaRPr lang="en-US" baseline="0" dirty="0"/>
          </a:p>
          <a:p>
            <a:r>
              <a:rPr lang="en-US" dirty="0"/>
              <a:t>http://www.journalofjuvjustice.org/JOJJ0302/JOJJ0302.pdf</a:t>
            </a:r>
          </a:p>
        </p:txBody>
      </p:sp>
      <p:sp>
        <p:nvSpPr>
          <p:cNvPr id="4" name="Slide Number Placeholder 3"/>
          <p:cNvSpPr>
            <a:spLocks noGrp="1"/>
          </p:cNvSpPr>
          <p:nvPr>
            <p:ph type="sldNum" sz="quarter" idx="10"/>
          </p:nvPr>
        </p:nvSpPr>
        <p:spPr/>
        <p:txBody>
          <a:bodyPr/>
          <a:lstStyle/>
          <a:p>
            <a:fld id="{8CB93A93-BD4F-4607-8C7E-CC6C6A84CDC7}" type="slidenum">
              <a:rPr lang="en-US" smtClean="0"/>
              <a:t>52</a:t>
            </a:fld>
            <a:endParaRPr lang="en-US"/>
          </a:p>
        </p:txBody>
      </p:sp>
    </p:spTree>
    <p:extLst>
      <p:ext uri="{BB962C8B-B14F-4D97-AF65-F5344CB8AC3E}">
        <p14:creationId xmlns:p14="http://schemas.microsoft.com/office/powerpoint/2010/main" val="23506054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a:p>
            <a:endParaRPr lang="en-US" dirty="0"/>
          </a:p>
          <a:p>
            <a:r>
              <a:rPr lang="en-US" dirty="0"/>
              <a:t>A child should feel that a school has their back, will support them unconditionally.</a:t>
            </a:r>
          </a:p>
        </p:txBody>
      </p:sp>
      <p:sp>
        <p:nvSpPr>
          <p:cNvPr id="4" name="Slide Number Placeholder 3"/>
          <p:cNvSpPr>
            <a:spLocks noGrp="1"/>
          </p:cNvSpPr>
          <p:nvPr>
            <p:ph type="sldNum" sz="quarter" idx="5"/>
          </p:nvPr>
        </p:nvSpPr>
        <p:spPr/>
        <p:txBody>
          <a:bodyPr/>
          <a:lstStyle/>
          <a:p>
            <a:fld id="{99FBA12A-6006-0540-8A46-3DB99BF21D78}" type="slidenum">
              <a:rPr lang="en-US" smtClean="0"/>
              <a:t>53</a:t>
            </a:fld>
            <a:endParaRPr lang="en-US"/>
          </a:p>
        </p:txBody>
      </p:sp>
    </p:spTree>
    <p:extLst>
      <p:ext uri="{BB962C8B-B14F-4D97-AF65-F5344CB8AC3E}">
        <p14:creationId xmlns:p14="http://schemas.microsoft.com/office/powerpoint/2010/main" val="13328555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Derek</a:t>
            </a:r>
          </a:p>
          <a:p>
            <a:endParaRPr lang="en-US" dirty="0"/>
          </a:p>
          <a:p>
            <a:r>
              <a:rPr lang="en-US" dirty="0"/>
              <a:t>Bessel Van Der Kolk trauma expert who wrote book called “The Body Keeps the Score.”</a:t>
            </a:r>
          </a:p>
        </p:txBody>
      </p:sp>
      <p:sp>
        <p:nvSpPr>
          <p:cNvPr id="4" name="Slide Number Placeholder 3"/>
          <p:cNvSpPr>
            <a:spLocks noGrp="1"/>
          </p:cNvSpPr>
          <p:nvPr>
            <p:ph type="sldNum" sz="quarter" idx="5"/>
          </p:nvPr>
        </p:nvSpPr>
        <p:spPr/>
        <p:txBody>
          <a:bodyPr/>
          <a:lstStyle/>
          <a:p>
            <a:fld id="{99FBA12A-6006-0540-8A46-3DB99BF21D78}" type="slidenum">
              <a:rPr lang="en-US" smtClean="0"/>
              <a:t>54</a:t>
            </a:fld>
            <a:endParaRPr lang="en-US"/>
          </a:p>
        </p:txBody>
      </p:sp>
    </p:spTree>
    <p:extLst>
      <p:ext uri="{BB962C8B-B14F-4D97-AF65-F5344CB8AC3E}">
        <p14:creationId xmlns:p14="http://schemas.microsoft.com/office/powerpoint/2010/main" val="38390202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Nicole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Most children won’t get any mental health services in school unless they have an IEP (have special education).  (This is the case in Georgia, for instance).</a:t>
            </a:r>
          </a:p>
          <a:p>
            <a:endParaRPr lang="en-US" dirty="0"/>
          </a:p>
          <a:p>
            <a:r>
              <a:rPr lang="en-US" dirty="0"/>
              <a:t>Special</a:t>
            </a:r>
            <a:r>
              <a:rPr lang="en-US" baseline="0" dirty="0"/>
              <a:t> education is sometimes the only space where schools start becoming trauma-sensitive.  </a:t>
            </a:r>
            <a:endParaRPr lang="en-US" dirty="0"/>
          </a:p>
          <a:p>
            <a:endParaRPr lang="en-US" dirty="0"/>
          </a:p>
        </p:txBody>
      </p:sp>
      <p:sp>
        <p:nvSpPr>
          <p:cNvPr id="4" name="Slide Number Placeholder 3"/>
          <p:cNvSpPr>
            <a:spLocks noGrp="1"/>
          </p:cNvSpPr>
          <p:nvPr>
            <p:ph type="sldNum" sz="quarter" idx="10"/>
          </p:nvPr>
        </p:nvSpPr>
        <p:spPr/>
        <p:txBody>
          <a:bodyPr/>
          <a:lstStyle/>
          <a:p>
            <a:fld id="{99FBA12A-6006-0540-8A46-3DB99BF21D78}" type="slidenum">
              <a:rPr lang="en-US" smtClean="0"/>
              <a:t>55</a:t>
            </a:fld>
            <a:endParaRPr lang="en-US"/>
          </a:p>
        </p:txBody>
      </p:sp>
    </p:spTree>
    <p:extLst>
      <p:ext uri="{BB962C8B-B14F-4D97-AF65-F5344CB8AC3E}">
        <p14:creationId xmlns:p14="http://schemas.microsoft.com/office/powerpoint/2010/main" val="6892970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p:txBody>
      </p:sp>
      <p:sp>
        <p:nvSpPr>
          <p:cNvPr id="4" name="Slide Number Placeholder 3"/>
          <p:cNvSpPr>
            <a:spLocks noGrp="1"/>
          </p:cNvSpPr>
          <p:nvPr>
            <p:ph type="sldNum" sz="quarter" idx="5"/>
          </p:nvPr>
        </p:nvSpPr>
        <p:spPr/>
        <p:txBody>
          <a:bodyPr/>
          <a:lstStyle/>
          <a:p>
            <a:fld id="{99FBA12A-6006-0540-8A46-3DB99BF21D78}" type="slidenum">
              <a:rPr lang="en-US" smtClean="0"/>
              <a:t>56</a:t>
            </a:fld>
            <a:endParaRPr lang="en-US"/>
          </a:p>
        </p:txBody>
      </p:sp>
    </p:spTree>
    <p:extLst>
      <p:ext uri="{BB962C8B-B14F-4D97-AF65-F5344CB8AC3E}">
        <p14:creationId xmlns:p14="http://schemas.microsoft.com/office/powerpoint/2010/main" val="2533000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a:p>
            <a:endParaRPr lang="en-US" dirty="0"/>
          </a:p>
          <a:p>
            <a:r>
              <a:rPr lang="en-US" dirty="0"/>
              <a:t>The law requires school districts to find all children with a disability who need special education – that includes children</a:t>
            </a:r>
            <a:r>
              <a:rPr lang="en-US" baseline="0" dirty="0"/>
              <a:t> impaired by trauma</a:t>
            </a:r>
            <a:endParaRPr lang="en-US" dirty="0"/>
          </a:p>
        </p:txBody>
      </p:sp>
      <p:sp>
        <p:nvSpPr>
          <p:cNvPr id="4" name="Slide Number Placeholder 3"/>
          <p:cNvSpPr>
            <a:spLocks noGrp="1"/>
          </p:cNvSpPr>
          <p:nvPr>
            <p:ph type="sldNum" sz="quarter" idx="10"/>
          </p:nvPr>
        </p:nvSpPr>
        <p:spPr/>
        <p:txBody>
          <a:bodyPr/>
          <a:lstStyle/>
          <a:p>
            <a:fld id="{99FBA12A-6006-0540-8A46-3DB99BF21D78}" type="slidenum">
              <a:rPr lang="en-US" smtClean="0"/>
              <a:t>57</a:t>
            </a:fld>
            <a:endParaRPr lang="en-US"/>
          </a:p>
        </p:txBody>
      </p:sp>
    </p:spTree>
    <p:extLst>
      <p:ext uri="{BB962C8B-B14F-4D97-AF65-F5344CB8AC3E}">
        <p14:creationId xmlns:p14="http://schemas.microsoft.com/office/powerpoint/2010/main" val="4324017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a:p>
            <a:endParaRPr lang="en-US" dirty="0"/>
          </a:p>
          <a:p>
            <a:r>
              <a:rPr lang="en-US" dirty="0"/>
              <a:t>Trauma can constitute a disability under special education law. Section 504 makes this especially true.</a:t>
            </a:r>
          </a:p>
          <a:p>
            <a:endParaRPr lang="en-US" dirty="0"/>
          </a:p>
          <a:p>
            <a:r>
              <a:rPr lang="en-US" dirty="0"/>
              <a:t>2 major lawsuits that have pushed entire school districts to become trauma-responsive.</a:t>
            </a:r>
          </a:p>
          <a:p>
            <a:r>
              <a:rPr lang="en-US" dirty="0"/>
              <a:t>Peter</a:t>
            </a:r>
            <a:r>
              <a:rPr lang="en-US" baseline="0" dirty="0"/>
              <a:t> P. v. Compton</a:t>
            </a:r>
            <a:endParaRPr lang="en-US" dirty="0"/>
          </a:p>
          <a:p>
            <a:r>
              <a:rPr lang="en-US" dirty="0"/>
              <a:t>Stephen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Central District of California in Peter P. v. Compton Unified School District23 held that student plaintiffs had plausibly alleged that they were individuals with a “disability” within the meaning of Section 504 due to the effects of trauma and that plaintiffs’ claims of disability discrimination under Section 504 were sufficient to survive the school district’s motion to dismiss. Similarly, the U.S. District Court for the District of Arizona in Stephen C. v. Bureau of Indian Education24 denied in part a motion to dismiss by holding that complex trauma and adversity “can result in physiological effects constituting a physical impairment that substantially limits major life activities within the meaning of Section 504 of the Rehabilitation Act.”25</a:t>
            </a:r>
          </a:p>
          <a:p>
            <a:endParaRPr lang="en-US" dirty="0"/>
          </a:p>
          <a:p>
            <a:endParaRPr lang="en-US" dirty="0"/>
          </a:p>
        </p:txBody>
      </p:sp>
      <p:sp>
        <p:nvSpPr>
          <p:cNvPr id="4" name="Slide Number Placeholder 3"/>
          <p:cNvSpPr>
            <a:spLocks noGrp="1"/>
          </p:cNvSpPr>
          <p:nvPr>
            <p:ph type="sldNum" sz="quarter" idx="5"/>
          </p:nvPr>
        </p:nvSpPr>
        <p:spPr/>
        <p:txBody>
          <a:bodyPr/>
          <a:lstStyle/>
          <a:p>
            <a:fld id="{99FBA12A-6006-0540-8A46-3DB99BF21D78}" type="slidenum">
              <a:rPr lang="en-US" smtClean="0"/>
              <a:t>58</a:t>
            </a:fld>
            <a:endParaRPr lang="en-US"/>
          </a:p>
        </p:txBody>
      </p:sp>
    </p:spTree>
    <p:extLst>
      <p:ext uri="{BB962C8B-B14F-4D97-AF65-F5344CB8AC3E}">
        <p14:creationId xmlns:p14="http://schemas.microsoft.com/office/powerpoint/2010/main" val="5283229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a:p>
            <a:endParaRPr lang="en-US" dirty="0"/>
          </a:p>
          <a:p>
            <a:endParaRPr lang="en-US" dirty="0"/>
          </a:p>
          <a:p>
            <a:r>
              <a:rPr lang="en-US" dirty="0"/>
              <a:t>Developmental trauma has been proposed by psychologists and there has been work to make it a part of the DSM-V</a:t>
            </a:r>
          </a:p>
          <a:p>
            <a:endParaRPr lang="en-US" dirty="0"/>
          </a:p>
          <a:p>
            <a:r>
              <a:rPr lang="en-US" dirty="0"/>
              <a:t>It could be non-stigmatizing and help to inform educators about the cause of disability and how to heal it. </a:t>
            </a:r>
          </a:p>
          <a:p>
            <a:endParaRPr lang="en-US" dirty="0"/>
          </a:p>
          <a:p>
            <a:endParaRPr lang="en-US" dirty="0"/>
          </a:p>
          <a:p>
            <a:r>
              <a:rPr lang="en-US" dirty="0"/>
              <a:t>Special education law is ready to incorporate recent findings about trauma</a:t>
            </a:r>
          </a:p>
        </p:txBody>
      </p:sp>
      <p:sp>
        <p:nvSpPr>
          <p:cNvPr id="4" name="Slide Number Placeholder 3"/>
          <p:cNvSpPr>
            <a:spLocks noGrp="1"/>
          </p:cNvSpPr>
          <p:nvPr>
            <p:ph type="sldNum" sz="quarter" idx="5"/>
          </p:nvPr>
        </p:nvSpPr>
        <p:spPr/>
        <p:txBody>
          <a:bodyPr/>
          <a:lstStyle/>
          <a:p>
            <a:fld id="{99FBA12A-6006-0540-8A46-3DB99BF21D78}" type="slidenum">
              <a:rPr lang="en-US" smtClean="0"/>
              <a:t>59</a:t>
            </a:fld>
            <a:endParaRPr lang="en-US"/>
          </a:p>
        </p:txBody>
      </p:sp>
    </p:spTree>
    <p:extLst>
      <p:ext uri="{BB962C8B-B14F-4D97-AF65-F5344CB8AC3E}">
        <p14:creationId xmlns:p14="http://schemas.microsoft.com/office/powerpoint/2010/main" val="3348957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a:p>
            <a:endParaRPr lang="en-US" dirty="0"/>
          </a:p>
          <a:p>
            <a:r>
              <a:rPr lang="en-US" dirty="0"/>
              <a:t>There is a persistent educational achievement gap between white and black students once children are in school. This slide shows the achievement gap on the NAEP test (National Assessment of Educational Progress) Test. The achievement gap has shrunken since the 1970s, but it still persists and is still close to 1 standard deviation for 12</a:t>
            </a:r>
            <a:r>
              <a:rPr lang="en-US" baseline="30000" dirty="0"/>
              <a:t>th</a:t>
            </a:r>
            <a:r>
              <a:rPr lang="en-US" dirty="0"/>
              <a:t> graders.</a:t>
            </a:r>
          </a:p>
          <a:p>
            <a:endParaRPr lang="en-US" dirty="0"/>
          </a:p>
          <a:p>
            <a:r>
              <a:rPr lang="en-US" sz="1200" b="0" i="0" kern="1200" dirty="0">
                <a:solidFill>
                  <a:schemeClr val="tx1"/>
                </a:solidFill>
                <a:effectLst/>
                <a:latin typeface="+mn-lt"/>
                <a:ea typeface="+mn-ea"/>
                <a:cs typeface="+mn-cs"/>
              </a:rPr>
              <a:t>For each subject and age group, the figure displays three lines, each of which shows the trend in the average NAEP scores for white, black, or Hispanic students. The vertical axis shows NAEP scores. To help interpret these scores, the horizontal lines indicate the type of skills that students must demonstrate to score at various levels (more detailed information on the NAEP performance levels is available </a:t>
            </a:r>
            <a:r>
              <a:rPr lang="en-US" sz="1200" b="0" i="0" u="none" strike="noStrike" kern="1200" dirty="0">
                <a:solidFill>
                  <a:schemeClr val="tx1"/>
                </a:solidFill>
                <a:effectLst/>
                <a:latin typeface="+mn-lt"/>
                <a:ea typeface="+mn-ea"/>
                <a:cs typeface="+mn-cs"/>
                <a:hlinkClick r:id="rId3"/>
              </a:rPr>
              <a:t>here</a:t>
            </a:r>
            <a:r>
              <a:rPr lang="en-US" sz="1200" b="0" i="0" kern="1200" dirty="0">
                <a:solidFill>
                  <a:schemeClr val="tx1"/>
                </a:solidFill>
                <a:effectLst/>
                <a:latin typeface="+mn-lt"/>
                <a:ea typeface="+mn-ea"/>
                <a:cs typeface="+mn-cs"/>
              </a:rPr>
              <a:t>). Each line’s label (on the right) indicates the overall change in average scores for that group since the first NAEP test shown (in the 1970s).</a:t>
            </a:r>
            <a:endParaRPr lang="en-US" dirty="0"/>
          </a:p>
        </p:txBody>
      </p:sp>
      <p:sp>
        <p:nvSpPr>
          <p:cNvPr id="4" name="Slide Number Placeholder 3"/>
          <p:cNvSpPr>
            <a:spLocks noGrp="1"/>
          </p:cNvSpPr>
          <p:nvPr>
            <p:ph type="sldNum" sz="quarter" idx="5"/>
          </p:nvPr>
        </p:nvSpPr>
        <p:spPr/>
        <p:txBody>
          <a:bodyPr/>
          <a:lstStyle/>
          <a:p>
            <a:fld id="{99FBA12A-6006-0540-8A46-3DB99BF21D78}" type="slidenum">
              <a:rPr lang="en-US" smtClean="0"/>
              <a:t>6</a:t>
            </a:fld>
            <a:endParaRPr lang="en-US"/>
          </a:p>
        </p:txBody>
      </p:sp>
    </p:spTree>
    <p:extLst>
      <p:ext uri="{BB962C8B-B14F-4D97-AF65-F5344CB8AC3E}">
        <p14:creationId xmlns:p14="http://schemas.microsoft.com/office/powerpoint/2010/main" val="4134804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Derek</a:t>
            </a:r>
          </a:p>
          <a:p>
            <a:endParaRPr lang="en-US" dirty="0"/>
          </a:p>
          <a:p>
            <a:r>
              <a:rPr lang="en-US" dirty="0"/>
              <a:t>Small group discussion with large group debrief</a:t>
            </a:r>
          </a:p>
        </p:txBody>
      </p:sp>
      <p:sp>
        <p:nvSpPr>
          <p:cNvPr id="4" name="Slide Number Placeholder 3"/>
          <p:cNvSpPr>
            <a:spLocks noGrp="1"/>
          </p:cNvSpPr>
          <p:nvPr>
            <p:ph type="sldNum" sz="quarter" idx="10"/>
          </p:nvPr>
        </p:nvSpPr>
        <p:spPr/>
        <p:txBody>
          <a:bodyPr/>
          <a:lstStyle/>
          <a:p>
            <a:fld id="{99FBA12A-6006-0540-8A46-3DB99BF21D78}" type="slidenum">
              <a:rPr lang="en-US" smtClean="0"/>
              <a:t>60</a:t>
            </a:fld>
            <a:endParaRPr lang="en-US"/>
          </a:p>
        </p:txBody>
      </p:sp>
    </p:spTree>
    <p:extLst>
      <p:ext uri="{BB962C8B-B14F-4D97-AF65-F5344CB8AC3E}">
        <p14:creationId xmlns:p14="http://schemas.microsoft.com/office/powerpoint/2010/main" val="12664601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Nicole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Goal = make school a safe place for children.  The goal is for school to be a solace.</a:t>
            </a:r>
          </a:p>
          <a:p>
            <a:endParaRPr lang="en-US" dirty="0"/>
          </a:p>
          <a:p>
            <a:endParaRPr lang="en-US" dirty="0"/>
          </a:p>
          <a:p>
            <a:r>
              <a:rPr lang="en-US" dirty="0"/>
              <a:t>Explicitly describe how trauma impacts the child’s disability and functioning</a:t>
            </a:r>
          </a:p>
          <a:p>
            <a:r>
              <a:rPr lang="en-US" dirty="0"/>
              <a:t>Explicitly require trauma-informed services</a:t>
            </a:r>
          </a:p>
          <a:p>
            <a:pPr lvl="1"/>
            <a:r>
              <a:rPr lang="en-US" dirty="0"/>
              <a:t>Cognitive behavioral interventions for trauma in schools (CBITS)</a:t>
            </a:r>
          </a:p>
          <a:p>
            <a:r>
              <a:rPr lang="en-US" dirty="0"/>
              <a:t>Explicitly require the teaching of self-regulation skills</a:t>
            </a:r>
          </a:p>
          <a:p>
            <a:pPr lvl="1"/>
            <a:r>
              <a:rPr lang="en-US" dirty="0"/>
              <a:t>Teach about the impact of trauma</a:t>
            </a:r>
          </a:p>
          <a:p>
            <a:pPr lvl="1"/>
            <a:r>
              <a:rPr lang="en-US" dirty="0"/>
              <a:t>Teach about flipping the lid – everyone flips their lid.  It’s not bad or shameful.  The more that a part of the brain gets used, the stronger it gets.  The thinking brain can override the emotional reaction.  The more you practice, the easier it gets</a:t>
            </a:r>
          </a:p>
          <a:p>
            <a:pPr lvl="1"/>
            <a:r>
              <a:rPr lang="en-US" dirty="0"/>
              <a:t>Flipping one’s lid is about feeling threatened – it’s about fear and hurt.  Kids are trying not to get hurt; not trying to hurt.</a:t>
            </a:r>
          </a:p>
          <a:p>
            <a:r>
              <a:rPr lang="en-US" dirty="0"/>
              <a:t>Identify who will be the “safe-base” staff person (like a counselor, special education teacher, or school nurse) when feelings overwhelming</a:t>
            </a:r>
          </a:p>
          <a:p>
            <a:r>
              <a:rPr lang="en-US" dirty="0"/>
              <a:t>	The safe place is where the child can go where there is someone who cares about him/her.</a:t>
            </a:r>
            <a:r>
              <a:rPr lang="en-US" baseline="0" dirty="0"/>
              <a:t>  </a:t>
            </a:r>
            <a:endParaRPr lang="en-US" dirty="0"/>
          </a:p>
          <a:p>
            <a:pPr lvl="1"/>
            <a:r>
              <a:rPr lang="en-US" dirty="0"/>
              <a:t>Who can help child de-escalate and self-regulate</a:t>
            </a:r>
          </a:p>
          <a:p>
            <a:pPr lvl="1"/>
            <a:r>
              <a:rPr lang="en-US" dirty="0"/>
              <a:t>Give child permission to leave class to go to this adult</a:t>
            </a:r>
          </a:p>
          <a:p>
            <a:r>
              <a:rPr lang="en-US" dirty="0"/>
              <a:t>Allow child take breaks to de-escalate (in IEP or behavioral intervention plan)</a:t>
            </a:r>
          </a:p>
          <a:p>
            <a:r>
              <a:rPr lang="en-US" dirty="0"/>
              <a:t>Don’t withdraw services if those services are needed to make child feel safe at school</a:t>
            </a:r>
          </a:p>
          <a:p>
            <a:r>
              <a:rPr lang="en-US" dirty="0"/>
              <a:t>Consider home-visits by teachers to promote relationship between school and parent and child</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9FBA12A-6006-0540-8A46-3DB99BF21D78}" type="slidenum">
              <a:rPr lang="en-US" smtClean="0"/>
              <a:t>61</a:t>
            </a:fld>
            <a:endParaRPr lang="en-US"/>
          </a:p>
        </p:txBody>
      </p:sp>
    </p:spTree>
    <p:extLst>
      <p:ext uri="{BB962C8B-B14F-4D97-AF65-F5344CB8AC3E}">
        <p14:creationId xmlns:p14="http://schemas.microsoft.com/office/powerpoint/2010/main" val="16973916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Nicole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Goal = make school a safe place for children.  The goal is for school to be a solace.</a:t>
            </a:r>
          </a:p>
          <a:p>
            <a:endParaRPr lang="en-US" dirty="0"/>
          </a:p>
          <a:p>
            <a:endParaRPr lang="en-US" dirty="0"/>
          </a:p>
          <a:p>
            <a:r>
              <a:rPr lang="en-US" dirty="0"/>
              <a:t>Explicitly describe how trauma impacts the child’s disability and functioning</a:t>
            </a:r>
          </a:p>
          <a:p>
            <a:r>
              <a:rPr lang="en-US" dirty="0"/>
              <a:t>Explicitly require trauma-informed services</a:t>
            </a:r>
          </a:p>
          <a:p>
            <a:pPr lvl="1"/>
            <a:r>
              <a:rPr lang="en-US" dirty="0"/>
              <a:t>Cognitive behavioral interventions for trauma in schools (CBITS)</a:t>
            </a:r>
          </a:p>
          <a:p>
            <a:r>
              <a:rPr lang="en-US" dirty="0"/>
              <a:t>Explicitly require the teaching of self-regulation skills</a:t>
            </a:r>
          </a:p>
          <a:p>
            <a:pPr lvl="1"/>
            <a:r>
              <a:rPr lang="en-US" dirty="0"/>
              <a:t>Teach about the impact of trauma</a:t>
            </a:r>
          </a:p>
          <a:p>
            <a:pPr lvl="1"/>
            <a:r>
              <a:rPr lang="en-US" dirty="0"/>
              <a:t>Teach about flipping the lid – everyone flips their lid.  It’s not bad or shameful.  The more that a part of the brain gets used, the stronger it gets.  The thinking brain can override the emotional reaction.  The more you practice, the easier it gets</a:t>
            </a:r>
          </a:p>
          <a:p>
            <a:pPr lvl="1"/>
            <a:r>
              <a:rPr lang="en-US" dirty="0"/>
              <a:t>Flipping one’s lid is about feeling threatened – it’s about fear and hurt.  Kids are trying not to get hurt; not trying to hurt.</a:t>
            </a:r>
          </a:p>
          <a:p>
            <a:r>
              <a:rPr lang="en-US" dirty="0"/>
              <a:t>Identify who will be the “safe-base” staff person (like a counselor, special education teacher, or school nurse) when feelings overwhelming</a:t>
            </a:r>
          </a:p>
          <a:p>
            <a:r>
              <a:rPr lang="en-US" dirty="0"/>
              <a:t>	The safe place is where the child can go where there is someone who cares about him/her.</a:t>
            </a:r>
            <a:r>
              <a:rPr lang="en-US" baseline="0" dirty="0"/>
              <a:t>  </a:t>
            </a:r>
            <a:endParaRPr lang="en-US" dirty="0"/>
          </a:p>
          <a:p>
            <a:pPr lvl="1"/>
            <a:r>
              <a:rPr lang="en-US" dirty="0"/>
              <a:t>Who can help child de-escalate and self-regulate</a:t>
            </a:r>
          </a:p>
          <a:p>
            <a:pPr lvl="1"/>
            <a:r>
              <a:rPr lang="en-US" dirty="0"/>
              <a:t>Give child permission to leave class to go to this adult</a:t>
            </a:r>
          </a:p>
          <a:p>
            <a:r>
              <a:rPr lang="en-US" dirty="0"/>
              <a:t>Allow child take breaks to de-escalate (in IEP or behavioral intervention plan)</a:t>
            </a:r>
          </a:p>
          <a:p>
            <a:r>
              <a:rPr lang="en-US" dirty="0"/>
              <a:t>Don’t withdraw services if those services are needed to make child feel safe at school</a:t>
            </a:r>
          </a:p>
          <a:p>
            <a:r>
              <a:rPr lang="en-US" dirty="0"/>
              <a:t>Consider home-visits by teachers to promote relationship between school and parent and child</a:t>
            </a:r>
          </a:p>
          <a:p>
            <a:endParaRPr lang="en-US" dirty="0"/>
          </a:p>
          <a:p>
            <a:pPr algn="l"/>
            <a:r>
              <a:rPr lang="en-US" dirty="0"/>
              <a:t>For children who are triggered</a:t>
            </a:r>
            <a:r>
              <a:rPr lang="en-US" baseline="0" dirty="0"/>
              <a:t> at school:</a:t>
            </a:r>
            <a:endParaRPr lang="en-US" dirty="0"/>
          </a:p>
          <a:p>
            <a:pPr marL="171450" indent="-171450">
              <a:buFont typeface="Arial" panose="020B0604020202020204" pitchFamily="34" charset="0"/>
              <a:buChar char="•"/>
            </a:pPr>
            <a:r>
              <a:rPr lang="en-US" dirty="0"/>
              <a:t>Look at misbehavior from the perspective of whether the child was triggered into a fight/flight response (child trying to protect him/herself vs. intentionally trying to do bad)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Identify the reminders of the trauma in functional behavioral assessments (FBAs). We need trauma-informed FBAs.</a:t>
            </a:r>
          </a:p>
          <a:p>
            <a:pPr marL="171450" indent="-171450">
              <a:buFont typeface="Arial" panose="020B0604020202020204" pitchFamily="34" charset="0"/>
              <a:buChar char="•"/>
            </a:pPr>
            <a:r>
              <a:rPr lang="en-US" dirty="0"/>
              <a:t>Be sensitive to cues in the school environment that may cause a reaction in the child</a:t>
            </a:r>
          </a:p>
          <a:p>
            <a:pPr marL="628650" lvl="1" indent="-171450">
              <a:buFont typeface="Arial" panose="020B0604020202020204" pitchFamily="34" charset="0"/>
              <a:buChar char="•"/>
            </a:pPr>
            <a:r>
              <a:rPr lang="en-US" dirty="0"/>
              <a:t>Help child self-regulate when triggered (take deep breaths, take a break/walk, mindfulness, carry a stack of books, fidget, use a signal to ask for a break, mindfulness) - this requires flexibility</a:t>
            </a:r>
          </a:p>
          <a:p>
            <a:pPr marL="628650" lvl="1" indent="-171450">
              <a:buFont typeface="Arial" panose="020B0604020202020204" pitchFamily="34" charset="0"/>
              <a:buChar char="•"/>
            </a:pPr>
            <a:r>
              <a:rPr lang="en-US" dirty="0"/>
              <a:t>Teach child about what triggers him/her</a:t>
            </a:r>
          </a:p>
          <a:p>
            <a:pPr marL="171450" indent="-171450">
              <a:buFont typeface="Arial" panose="020B0604020202020204" pitchFamily="34" charset="0"/>
              <a:buChar char="•"/>
            </a:pPr>
            <a:r>
              <a:rPr lang="en-US" dirty="0"/>
              <a:t>Anticipate difficult times and provide additional support</a:t>
            </a:r>
          </a:p>
          <a:p>
            <a:pPr marL="628650" lvl="1" indent="-171450">
              <a:buFont typeface="Arial" panose="020B0604020202020204" pitchFamily="34" charset="0"/>
              <a:buChar char="•"/>
            </a:pPr>
            <a:r>
              <a:rPr lang="en-US" dirty="0"/>
              <a:t>Ex: “safe-base” staff person</a:t>
            </a:r>
          </a:p>
          <a:p>
            <a:pPr marL="628650" lvl="1" indent="-171450">
              <a:buFont typeface="Arial" panose="020B0604020202020204" pitchFamily="34" charset="0"/>
              <a:buChar char="•"/>
            </a:pPr>
            <a:r>
              <a:rPr lang="en-US" dirty="0"/>
              <a:t>Ex: “safe-space” corner</a:t>
            </a:r>
          </a:p>
          <a:p>
            <a:pPr marL="628650" lvl="1" indent="-171450">
              <a:buFont typeface="Arial" panose="020B0604020202020204" pitchFamily="34" charset="0"/>
              <a:buChar char="•"/>
            </a:pPr>
            <a:r>
              <a:rPr lang="en-US" dirty="0"/>
              <a:t>Example: for children who don’t like being a lone, provide a partner to accompany him/her going to the restroom</a:t>
            </a:r>
          </a:p>
          <a:p>
            <a:pPr marL="171450" indent="-171450">
              <a:buFont typeface="Arial" panose="020B0604020202020204" pitchFamily="34" charset="0"/>
              <a:buChar char="•"/>
            </a:pPr>
            <a:r>
              <a:rPr lang="en-US" dirty="0"/>
              <a:t>Warn children if you are doing something out of the ordinary, such as turning off the lights or making a sudden loud noise</a:t>
            </a:r>
          </a:p>
          <a:p>
            <a:pPr marL="171450" indent="-171450">
              <a:buFont typeface="Arial" panose="020B0604020202020204" pitchFamily="34" charset="0"/>
              <a:buChar char="•"/>
            </a:pPr>
            <a:r>
              <a:rPr lang="en-US" dirty="0"/>
              <a:t>Create a behavioral intervention plan (BIP) that focuses on promoting self-regulation</a:t>
            </a:r>
          </a:p>
          <a:p>
            <a:pPr marL="628650" lvl="1" indent="-171450">
              <a:buFont typeface="Arial" panose="020B0604020202020204" pitchFamily="34" charset="0"/>
              <a:buChar char="•"/>
            </a:pPr>
            <a:r>
              <a:rPr lang="en-US" dirty="0"/>
              <a:t>Calming down</a:t>
            </a:r>
          </a:p>
          <a:p>
            <a:pPr marL="628650" lvl="1" indent="-171450">
              <a:buFont typeface="Arial" panose="020B0604020202020204" pitchFamily="34" charset="0"/>
              <a:buChar char="•"/>
            </a:pPr>
            <a:r>
              <a:rPr lang="en-US" dirty="0"/>
              <a:t>Feeling safe and secure emotionally and physically</a:t>
            </a:r>
          </a:p>
          <a:p>
            <a:pPr marL="171450" indent="-171450">
              <a:buFont typeface="Arial" panose="020B0604020202020204" pitchFamily="34" charset="0"/>
              <a:buChar char="•"/>
            </a:pPr>
            <a:r>
              <a:rPr lang="en-US" dirty="0"/>
              <a:t>Train school staff to avoid flipping their lid when the child flips his/her lid.</a:t>
            </a:r>
          </a:p>
          <a:p>
            <a:pPr marL="171450" indent="-171450">
              <a:buFont typeface="Arial" panose="020B0604020202020204" pitchFamily="34" charset="0"/>
              <a:buChar char="•"/>
            </a:pPr>
            <a:r>
              <a:rPr lang="en-US" dirty="0"/>
              <a:t>If child feels threatened by other students, create a safety plan to identify ways to promote a sense of safety (and actual safety)</a:t>
            </a:r>
          </a:p>
          <a:p>
            <a:pPr marL="171450" indent="-171450">
              <a:buFont typeface="Arial" panose="020B0604020202020204" pitchFamily="34" charset="0"/>
              <a:buChar char="•"/>
            </a:pPr>
            <a:r>
              <a:rPr lang="en-US" dirty="0"/>
              <a:t>Consider a change of placement to a less overwhelming, calmer place with fewer children, stronger relationships with adults, or more structure</a:t>
            </a:r>
          </a:p>
          <a:p>
            <a:pPr marL="628650" lvl="1" indent="-171450">
              <a:buFont typeface="Arial" panose="020B0604020202020204" pitchFamily="34" charset="0"/>
              <a:buChar char="•"/>
            </a:pPr>
            <a:r>
              <a:rPr lang="en-US" dirty="0"/>
              <a:t>Be careful about putting lots of traumatized children together </a:t>
            </a:r>
            <a:r>
              <a:rPr lang="en-US" dirty="0">
                <a:sym typeface="Wingdings" panose="05000000000000000000" pitchFamily="2" charset="2"/>
              </a:rPr>
              <a:t> they can end up triggering one another and undermining efforts to create a safe environment.</a:t>
            </a:r>
          </a:p>
          <a:p>
            <a:pPr marL="628650" lvl="1" indent="-171450">
              <a:buFont typeface="Arial" panose="020B0604020202020204" pitchFamily="34" charset="0"/>
              <a:buChar char="•"/>
            </a:pPr>
            <a:r>
              <a:rPr lang="en-US" dirty="0">
                <a:sym typeface="Wingdings" panose="05000000000000000000" pitchFamily="2" charset="2"/>
              </a:rPr>
              <a:t>Wherever the child is placed, try to get all of the children on-board with creating a safe space for all</a:t>
            </a:r>
            <a:endParaRPr lang="en-US" dirty="0"/>
          </a:p>
          <a:p>
            <a:pPr marL="171450" indent="-171450">
              <a:buFont typeface="Arial" panose="020B0604020202020204" pitchFamily="34" charset="0"/>
              <a:buChar char="•"/>
            </a:pPr>
            <a:r>
              <a:rPr lang="en-US" dirty="0"/>
              <a:t>A trauma-informed dedicated aide could help the child to self-regulate </a:t>
            </a:r>
          </a:p>
          <a:p>
            <a:pPr marL="628650" lvl="1" indent="-171450">
              <a:buFont typeface="Arial" panose="020B0604020202020204" pitchFamily="34" charset="0"/>
              <a:buChar char="•"/>
            </a:pPr>
            <a:r>
              <a:rPr lang="en-US" dirty="0"/>
              <a:t>Requires training</a:t>
            </a:r>
          </a:p>
          <a:p>
            <a:pPr marL="628650" lvl="1" indent="-171450">
              <a:buFont typeface="Arial" panose="020B0604020202020204" pitchFamily="34" charset="0"/>
              <a:buChar char="•"/>
            </a:pPr>
            <a:r>
              <a:rPr lang="en-US" dirty="0"/>
              <a:t>Dedicated aide needs to learn the triggers that cause the child to start fight/flight response</a:t>
            </a:r>
          </a:p>
          <a:p>
            <a:pPr marL="171450" indent="-171450">
              <a:buFont typeface="Arial" panose="020B0604020202020204" pitchFamily="34" charset="0"/>
              <a:buChar char="•"/>
            </a:pPr>
            <a:r>
              <a:rPr lang="en-US" dirty="0"/>
              <a:t>Disciplinary responses</a:t>
            </a:r>
            <a:r>
              <a:rPr lang="en-US" baseline="0" dirty="0"/>
              <a:t> should help teach skills in executive functioning, verbalizing (rather than acting out) feelings, taking responsibility, and self-regulating one’s emotions.</a:t>
            </a:r>
          </a:p>
          <a:p>
            <a:pPr marL="171450" indent="-171450">
              <a:buFont typeface="Arial" panose="020B0604020202020204" pitchFamily="34" charset="0"/>
              <a:buChar char="•"/>
            </a:pPr>
            <a:r>
              <a:rPr lang="en-US" baseline="0" dirty="0"/>
              <a:t>Train all school staff in trauma-informed practices (including coaches, bus-drivers, cafeteria workers)</a:t>
            </a:r>
            <a:endParaRPr lang="en-US" dirty="0"/>
          </a:p>
          <a:p>
            <a:pPr marL="171450" indent="-171450">
              <a:buFont typeface="Arial" panose="020B0604020202020204" pitchFamily="34" charset="0"/>
              <a:buChar char="•"/>
            </a:pPr>
            <a:r>
              <a:rPr lang="en-US" dirty="0"/>
              <a:t>Employ restorative justice practices</a:t>
            </a:r>
          </a:p>
          <a:p>
            <a:pPr marL="171450" indent="-171450">
              <a:buFont typeface="Arial" panose="020B0604020202020204" pitchFamily="34" charset="0"/>
              <a:buChar char="•"/>
            </a:pPr>
            <a:r>
              <a:rPr lang="en-US" dirty="0"/>
              <a:t>Point systems/token economies, incentives and consequences can backfire because they create shaming when the child doesn’t meet expectations (and fails to teach self-regulation) – relationships are much more powerful</a:t>
            </a:r>
          </a:p>
          <a:p>
            <a:pPr marL="171450" indent="-171450">
              <a:buFont typeface="Arial" panose="020B0604020202020204" pitchFamily="34" charset="0"/>
              <a:buChar char="•"/>
            </a:pPr>
            <a:r>
              <a:rPr lang="en-US" dirty="0"/>
              <a:t>Avoid excluding child through suspension/expulsion (can be</a:t>
            </a:r>
            <a:r>
              <a:rPr lang="en-US" baseline="0" dirty="0"/>
              <a:t> traumatic for the child and reduces the supports that surround them)</a:t>
            </a:r>
            <a:endParaRPr lang="en-US" dirty="0"/>
          </a:p>
          <a:p>
            <a:endParaRPr lang="en-US" dirty="0"/>
          </a:p>
          <a:p>
            <a:endParaRPr lang="en-US" dirty="0"/>
          </a:p>
          <a:p>
            <a:r>
              <a:rPr lang="en-US" b="1" dirty="0"/>
              <a:t>For children struggling with executive functioning, consider:</a:t>
            </a:r>
          </a:p>
          <a:p>
            <a:r>
              <a:rPr lang="en-US" dirty="0"/>
              <a:t>Shortening assignments</a:t>
            </a:r>
          </a:p>
          <a:p>
            <a:r>
              <a:rPr lang="en-US" dirty="0"/>
              <a:t>Providing class notes/outline before class</a:t>
            </a:r>
          </a:p>
          <a:p>
            <a:r>
              <a:rPr lang="en-US" dirty="0"/>
              <a:t>Giving step-by-step instructions and have student report them back</a:t>
            </a:r>
          </a:p>
          <a:p>
            <a:r>
              <a:rPr lang="en-US" dirty="0"/>
              <a:t>Creating a daily routine that doesn’t change</a:t>
            </a:r>
          </a:p>
          <a:p>
            <a:r>
              <a:rPr lang="en-US" dirty="0"/>
              <a:t>Allowing additional time to complete assignments and tests</a:t>
            </a:r>
          </a:p>
          <a:p>
            <a:r>
              <a:rPr lang="en-US" dirty="0"/>
              <a:t>Providing additional support for organizing and remembering assignments (posting assignments online or in a notebook/binder that parents/teacher can check) </a:t>
            </a:r>
          </a:p>
          <a:p>
            <a:r>
              <a:rPr lang="en-US" dirty="0"/>
              <a:t>Break down big assignments into smaller pieces with deadlines</a:t>
            </a:r>
          </a:p>
          <a:p>
            <a:r>
              <a:rPr lang="en-US" dirty="0"/>
              <a:t>Allowing the student to choose wear to sit in classroom</a:t>
            </a:r>
          </a:p>
          <a:p>
            <a:r>
              <a:rPr lang="en-US" dirty="0"/>
              <a:t>Have student create a daily to-do list</a:t>
            </a:r>
          </a:p>
          <a:p>
            <a:r>
              <a:rPr lang="en-US" dirty="0"/>
              <a:t>Dedicated Aide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9FBA12A-6006-0540-8A46-3DB99BF21D78}" type="slidenum">
              <a:rPr lang="en-US" smtClean="0"/>
              <a:t>62</a:t>
            </a:fld>
            <a:endParaRPr lang="en-US"/>
          </a:p>
        </p:txBody>
      </p:sp>
    </p:spTree>
    <p:extLst>
      <p:ext uri="{BB962C8B-B14F-4D97-AF65-F5344CB8AC3E}">
        <p14:creationId xmlns:p14="http://schemas.microsoft.com/office/powerpoint/2010/main" val="19257062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Derek</a:t>
            </a:r>
          </a:p>
          <a:p>
            <a:endParaRPr lang="en-US" b="1" dirty="0"/>
          </a:p>
          <a:p>
            <a:r>
              <a:rPr lang="en-US" b="1" dirty="0"/>
              <a:t>Your advocacy could help explain how triggers impact a child. You could also work to minimize a child’s exposures to triggers at school.</a:t>
            </a:r>
          </a:p>
          <a:p>
            <a:endParaRPr lang="en-US" dirty="0"/>
          </a:p>
          <a:p>
            <a:r>
              <a:rPr lang="en-US" dirty="0"/>
              <a:t>Also: Does medication play a role in education traumas? I think it can. It is overused and misused in many instances, I’m not the medical professional between the two of us so I’ll let Professor Tuchinda say a few words.</a:t>
            </a:r>
          </a:p>
        </p:txBody>
      </p:sp>
      <p:sp>
        <p:nvSpPr>
          <p:cNvPr id="4" name="Slide Number Placeholder 3"/>
          <p:cNvSpPr>
            <a:spLocks noGrp="1"/>
          </p:cNvSpPr>
          <p:nvPr>
            <p:ph type="sldNum" sz="quarter" idx="5"/>
          </p:nvPr>
        </p:nvSpPr>
        <p:spPr/>
        <p:txBody>
          <a:bodyPr/>
          <a:lstStyle/>
          <a:p>
            <a:fld id="{99FBA12A-6006-0540-8A46-3DB99BF21D78}" type="slidenum">
              <a:rPr lang="en-US" smtClean="0"/>
              <a:t>63</a:t>
            </a:fld>
            <a:endParaRPr lang="en-US"/>
          </a:p>
        </p:txBody>
      </p:sp>
    </p:spTree>
    <p:extLst>
      <p:ext uri="{BB962C8B-B14F-4D97-AF65-F5344CB8AC3E}">
        <p14:creationId xmlns:p14="http://schemas.microsoft.com/office/powerpoint/2010/main" val="13403997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Derek</a:t>
            </a:r>
          </a:p>
          <a:p>
            <a:endParaRPr lang="en-US" b="1" dirty="0"/>
          </a:p>
          <a:p>
            <a:endParaRPr lang="en-US" b="1" dirty="0"/>
          </a:p>
          <a:p>
            <a:endParaRPr lang="en-US" dirty="0"/>
          </a:p>
        </p:txBody>
      </p:sp>
      <p:sp>
        <p:nvSpPr>
          <p:cNvPr id="4" name="Slide Number Placeholder 3"/>
          <p:cNvSpPr>
            <a:spLocks noGrp="1"/>
          </p:cNvSpPr>
          <p:nvPr>
            <p:ph type="sldNum" sz="quarter" idx="10"/>
          </p:nvPr>
        </p:nvSpPr>
        <p:spPr/>
        <p:txBody>
          <a:bodyPr/>
          <a:lstStyle/>
          <a:p>
            <a:fld id="{99FBA12A-6006-0540-8A46-3DB99BF21D78}" type="slidenum">
              <a:rPr lang="en-US" smtClean="0"/>
              <a:t>64</a:t>
            </a:fld>
            <a:endParaRPr lang="en-US"/>
          </a:p>
        </p:txBody>
      </p:sp>
    </p:spTree>
    <p:extLst>
      <p:ext uri="{BB962C8B-B14F-4D97-AF65-F5344CB8AC3E}">
        <p14:creationId xmlns:p14="http://schemas.microsoft.com/office/powerpoint/2010/main" val="17867055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Derek</a:t>
            </a:r>
          </a:p>
        </p:txBody>
      </p:sp>
      <p:sp>
        <p:nvSpPr>
          <p:cNvPr id="4" name="Slide Number Placeholder 3"/>
          <p:cNvSpPr>
            <a:spLocks noGrp="1"/>
          </p:cNvSpPr>
          <p:nvPr>
            <p:ph type="sldNum" sz="quarter" idx="5"/>
          </p:nvPr>
        </p:nvSpPr>
        <p:spPr/>
        <p:txBody>
          <a:bodyPr/>
          <a:lstStyle/>
          <a:p>
            <a:fld id="{99FBA12A-6006-0540-8A46-3DB99BF21D78}" type="slidenum">
              <a:rPr lang="en-US" smtClean="0"/>
              <a:t>65</a:t>
            </a:fld>
            <a:endParaRPr lang="en-US"/>
          </a:p>
        </p:txBody>
      </p:sp>
    </p:spTree>
    <p:extLst>
      <p:ext uri="{BB962C8B-B14F-4D97-AF65-F5344CB8AC3E}">
        <p14:creationId xmlns:p14="http://schemas.microsoft.com/office/powerpoint/2010/main" val="41727862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a:p>
            <a:endParaRPr lang="en-US" dirty="0"/>
          </a:p>
          <a:p>
            <a:endParaRPr lang="en-US" dirty="0"/>
          </a:p>
        </p:txBody>
      </p:sp>
      <p:sp>
        <p:nvSpPr>
          <p:cNvPr id="4" name="Slide Number Placeholder 3"/>
          <p:cNvSpPr>
            <a:spLocks noGrp="1"/>
          </p:cNvSpPr>
          <p:nvPr>
            <p:ph type="sldNum" sz="quarter" idx="5"/>
          </p:nvPr>
        </p:nvSpPr>
        <p:spPr/>
        <p:txBody>
          <a:bodyPr/>
          <a:lstStyle/>
          <a:p>
            <a:fld id="{99FBA12A-6006-0540-8A46-3DB99BF21D78}" type="slidenum">
              <a:rPr lang="en-US" smtClean="0"/>
              <a:t>66</a:t>
            </a:fld>
            <a:endParaRPr lang="en-US"/>
          </a:p>
        </p:txBody>
      </p:sp>
    </p:spTree>
    <p:extLst>
      <p:ext uri="{BB962C8B-B14F-4D97-AF65-F5344CB8AC3E}">
        <p14:creationId xmlns:p14="http://schemas.microsoft.com/office/powerpoint/2010/main" val="7166539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Nicole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Trauma-informed services need to be school-wide (not just in special education)</a:t>
            </a:r>
          </a:p>
          <a:p>
            <a:endParaRPr lang="en-US" dirty="0"/>
          </a:p>
        </p:txBody>
      </p:sp>
      <p:sp>
        <p:nvSpPr>
          <p:cNvPr id="4" name="Slide Number Placeholder 3"/>
          <p:cNvSpPr>
            <a:spLocks noGrp="1"/>
          </p:cNvSpPr>
          <p:nvPr>
            <p:ph type="sldNum" sz="quarter" idx="10"/>
          </p:nvPr>
        </p:nvSpPr>
        <p:spPr/>
        <p:txBody>
          <a:bodyPr/>
          <a:lstStyle/>
          <a:p>
            <a:fld id="{99FBA12A-6006-0540-8A46-3DB99BF21D78}" type="slidenum">
              <a:rPr lang="en-US" smtClean="0"/>
              <a:t>67</a:t>
            </a:fld>
            <a:endParaRPr lang="en-US"/>
          </a:p>
        </p:txBody>
      </p:sp>
    </p:spTree>
    <p:extLst>
      <p:ext uri="{BB962C8B-B14F-4D97-AF65-F5344CB8AC3E}">
        <p14:creationId xmlns:p14="http://schemas.microsoft.com/office/powerpoint/2010/main" val="7658915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Nicole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Trauma-informed services need to be school-wide (not just in special education)</a:t>
            </a:r>
          </a:p>
          <a:p>
            <a:endParaRPr lang="en-US" dirty="0"/>
          </a:p>
        </p:txBody>
      </p:sp>
      <p:sp>
        <p:nvSpPr>
          <p:cNvPr id="4" name="Slide Number Placeholder 3"/>
          <p:cNvSpPr>
            <a:spLocks noGrp="1"/>
          </p:cNvSpPr>
          <p:nvPr>
            <p:ph type="sldNum" sz="quarter" idx="10"/>
          </p:nvPr>
        </p:nvSpPr>
        <p:spPr/>
        <p:txBody>
          <a:bodyPr/>
          <a:lstStyle/>
          <a:p>
            <a:fld id="{99FBA12A-6006-0540-8A46-3DB99BF21D78}" type="slidenum">
              <a:rPr lang="en-US" smtClean="0"/>
              <a:t>68</a:t>
            </a:fld>
            <a:endParaRPr lang="en-US"/>
          </a:p>
        </p:txBody>
      </p:sp>
    </p:spTree>
    <p:extLst>
      <p:ext uri="{BB962C8B-B14F-4D97-AF65-F5344CB8AC3E}">
        <p14:creationId xmlns:p14="http://schemas.microsoft.com/office/powerpoint/2010/main" val="31787468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FBA12A-6006-0540-8A46-3DB99BF21D78}" type="slidenum">
              <a:rPr lang="en-US" smtClean="0"/>
              <a:t>69</a:t>
            </a:fld>
            <a:endParaRPr lang="en-US"/>
          </a:p>
        </p:txBody>
      </p:sp>
    </p:spTree>
    <p:extLst>
      <p:ext uri="{BB962C8B-B14F-4D97-AF65-F5344CB8AC3E}">
        <p14:creationId xmlns:p14="http://schemas.microsoft.com/office/powerpoint/2010/main" val="117953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p:txBody>
      </p:sp>
      <p:sp>
        <p:nvSpPr>
          <p:cNvPr id="4" name="Slide Number Placeholder 3"/>
          <p:cNvSpPr>
            <a:spLocks noGrp="1"/>
          </p:cNvSpPr>
          <p:nvPr>
            <p:ph type="sldNum" sz="quarter" idx="5"/>
          </p:nvPr>
        </p:nvSpPr>
        <p:spPr/>
        <p:txBody>
          <a:bodyPr/>
          <a:lstStyle/>
          <a:p>
            <a:fld id="{99FBA12A-6006-0540-8A46-3DB99BF21D78}" type="slidenum">
              <a:rPr lang="en-US" smtClean="0"/>
              <a:t>7</a:t>
            </a:fld>
            <a:endParaRPr lang="en-US"/>
          </a:p>
        </p:txBody>
      </p:sp>
    </p:spTree>
    <p:extLst>
      <p:ext uri="{BB962C8B-B14F-4D97-AF65-F5344CB8AC3E}">
        <p14:creationId xmlns:p14="http://schemas.microsoft.com/office/powerpoint/2010/main" val="29388982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Nicole</a:t>
            </a:r>
          </a:p>
        </p:txBody>
      </p:sp>
      <p:sp>
        <p:nvSpPr>
          <p:cNvPr id="4" name="Slide Number Placeholder 3"/>
          <p:cNvSpPr>
            <a:spLocks noGrp="1"/>
          </p:cNvSpPr>
          <p:nvPr>
            <p:ph type="sldNum" sz="quarter" idx="5"/>
          </p:nvPr>
        </p:nvSpPr>
        <p:spPr/>
        <p:txBody>
          <a:bodyPr/>
          <a:lstStyle/>
          <a:p>
            <a:fld id="{99FBA12A-6006-0540-8A46-3DB99BF21D78}" type="slidenum">
              <a:rPr lang="en-US" smtClean="0"/>
              <a:t>70</a:t>
            </a:fld>
            <a:endParaRPr lang="en-US"/>
          </a:p>
        </p:txBody>
      </p:sp>
    </p:spTree>
    <p:extLst>
      <p:ext uri="{BB962C8B-B14F-4D97-AF65-F5344CB8AC3E}">
        <p14:creationId xmlns:p14="http://schemas.microsoft.com/office/powerpoint/2010/main" val="4183299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https://www.npr.org/2019/03/14/703299534/sen-kamala-harris-on-reparations</a:t>
            </a:r>
            <a:endParaRPr lang="en-US" dirty="0"/>
          </a:p>
          <a:p>
            <a:endParaRPr lang="en-US" dirty="0"/>
          </a:p>
          <a:p>
            <a:r>
              <a:rPr lang="en-US" dirty="0"/>
              <a:t>Derek</a:t>
            </a:r>
          </a:p>
        </p:txBody>
      </p:sp>
      <p:sp>
        <p:nvSpPr>
          <p:cNvPr id="4" name="Slide Number Placeholder 3"/>
          <p:cNvSpPr>
            <a:spLocks noGrp="1"/>
          </p:cNvSpPr>
          <p:nvPr>
            <p:ph type="sldNum" sz="quarter" idx="5"/>
          </p:nvPr>
        </p:nvSpPr>
        <p:spPr/>
        <p:txBody>
          <a:bodyPr/>
          <a:lstStyle/>
          <a:p>
            <a:fld id="{99FBA12A-6006-0540-8A46-3DB99BF21D78}" type="slidenum">
              <a:rPr lang="en-US" smtClean="0"/>
              <a:t>71</a:t>
            </a:fld>
            <a:endParaRPr lang="en-US"/>
          </a:p>
        </p:txBody>
      </p:sp>
    </p:spTree>
    <p:extLst>
      <p:ext uri="{BB962C8B-B14F-4D97-AF65-F5344CB8AC3E}">
        <p14:creationId xmlns:p14="http://schemas.microsoft.com/office/powerpoint/2010/main" val="87041048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Derek</a:t>
            </a:r>
          </a:p>
          <a:p>
            <a:endParaRPr lang="en-US" dirty="0"/>
          </a:p>
          <a:p>
            <a:r>
              <a:rPr lang="en-US" dirty="0"/>
              <a:t>(reminder to take personal responsibility)</a:t>
            </a:r>
          </a:p>
        </p:txBody>
      </p:sp>
      <p:sp>
        <p:nvSpPr>
          <p:cNvPr id="4" name="Slide Number Placeholder 3"/>
          <p:cNvSpPr>
            <a:spLocks noGrp="1"/>
          </p:cNvSpPr>
          <p:nvPr>
            <p:ph type="sldNum" sz="quarter" idx="5"/>
          </p:nvPr>
        </p:nvSpPr>
        <p:spPr/>
        <p:txBody>
          <a:bodyPr/>
          <a:lstStyle/>
          <a:p>
            <a:fld id="{99FBA12A-6006-0540-8A46-3DB99BF21D78}" type="slidenum">
              <a:rPr lang="en-US" smtClean="0"/>
              <a:t>72</a:t>
            </a:fld>
            <a:endParaRPr lang="en-US"/>
          </a:p>
        </p:txBody>
      </p:sp>
    </p:spTree>
    <p:extLst>
      <p:ext uri="{BB962C8B-B14F-4D97-AF65-F5344CB8AC3E}">
        <p14:creationId xmlns:p14="http://schemas.microsoft.com/office/powerpoint/2010/main" val="265153481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p:txBody>
      </p:sp>
      <p:sp>
        <p:nvSpPr>
          <p:cNvPr id="4" name="Slide Number Placeholder 3"/>
          <p:cNvSpPr>
            <a:spLocks noGrp="1"/>
          </p:cNvSpPr>
          <p:nvPr>
            <p:ph type="sldNum" sz="quarter" idx="5"/>
          </p:nvPr>
        </p:nvSpPr>
        <p:spPr/>
        <p:txBody>
          <a:bodyPr/>
          <a:lstStyle/>
          <a:p>
            <a:fld id="{99FBA12A-6006-0540-8A46-3DB99BF21D78}" type="slidenum">
              <a:rPr lang="en-US" smtClean="0"/>
              <a:t>73</a:t>
            </a:fld>
            <a:endParaRPr lang="en-US"/>
          </a:p>
        </p:txBody>
      </p:sp>
    </p:spTree>
    <p:extLst>
      <p:ext uri="{BB962C8B-B14F-4D97-AF65-F5344CB8AC3E}">
        <p14:creationId xmlns:p14="http://schemas.microsoft.com/office/powerpoint/2010/main" val="105637948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FBA12A-6006-0540-8A46-3DB99BF21D78}" type="slidenum">
              <a:rPr lang="en-US" smtClean="0"/>
              <a:t>75</a:t>
            </a:fld>
            <a:endParaRPr lang="en-US"/>
          </a:p>
        </p:txBody>
      </p:sp>
    </p:spTree>
    <p:extLst>
      <p:ext uri="{BB962C8B-B14F-4D97-AF65-F5344CB8AC3E}">
        <p14:creationId xmlns:p14="http://schemas.microsoft.com/office/powerpoint/2010/main" val="97643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FBA12A-6006-0540-8A46-3DB99BF21D78}" type="slidenum">
              <a:rPr lang="en-US" smtClean="0"/>
              <a:t>8</a:t>
            </a:fld>
            <a:endParaRPr lang="en-US"/>
          </a:p>
        </p:txBody>
      </p:sp>
    </p:spTree>
    <p:extLst>
      <p:ext uri="{BB962C8B-B14F-4D97-AF65-F5344CB8AC3E}">
        <p14:creationId xmlns:p14="http://schemas.microsoft.com/office/powerpoint/2010/main" val="1745941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Derek</a:t>
            </a:r>
          </a:p>
          <a:p>
            <a:endParaRPr lang="en-US" dirty="0"/>
          </a:p>
          <a:p>
            <a:r>
              <a:rPr lang="en-US" dirty="0"/>
              <a:t>ACLU data: </a:t>
            </a:r>
          </a:p>
          <a:p>
            <a:endParaRPr lang="en-US" dirty="0"/>
          </a:p>
          <a:p>
            <a:r>
              <a:rPr lang="en-US" dirty="0"/>
              <a:t>Black students bear the brunt of the school to prison pipeline.</a:t>
            </a:r>
          </a:p>
          <a:p>
            <a:endParaRPr lang="en-US" dirty="0"/>
          </a:p>
          <a:p>
            <a:r>
              <a:rPr lang="en-US" dirty="0"/>
              <a:t>Black students are only 15% of the student population BUT</a:t>
            </a:r>
          </a:p>
        </p:txBody>
      </p:sp>
      <p:sp>
        <p:nvSpPr>
          <p:cNvPr id="4" name="Slide Number Placeholder 3"/>
          <p:cNvSpPr>
            <a:spLocks noGrp="1"/>
          </p:cNvSpPr>
          <p:nvPr>
            <p:ph type="sldNum" sz="quarter" idx="5"/>
          </p:nvPr>
        </p:nvSpPr>
        <p:spPr/>
        <p:txBody>
          <a:bodyPr/>
          <a:lstStyle/>
          <a:p>
            <a:fld id="{99FBA12A-6006-0540-8A46-3DB99BF21D78}" type="slidenum">
              <a:rPr lang="en-US" smtClean="0"/>
              <a:t>9</a:t>
            </a:fld>
            <a:endParaRPr lang="en-US"/>
          </a:p>
        </p:txBody>
      </p:sp>
    </p:spTree>
    <p:extLst>
      <p:ext uri="{BB962C8B-B14F-4D97-AF65-F5344CB8AC3E}">
        <p14:creationId xmlns:p14="http://schemas.microsoft.com/office/powerpoint/2010/main" val="3511875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B5ECD5-515E-4817-8A06-1D2ED2C83850}" type="datetime4">
              <a:rPr lang="en-US" smtClean="0"/>
              <a:pPr/>
              <a:t>March 25,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5B59F4-DDCB-41FF-83F5-A48440F36FA7}" type="datetime4">
              <a:rPr lang="en-US" smtClean="0"/>
              <a:pPr/>
              <a:t>March 25,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056348-D703-428C-A1C4-7D6796EF5F41}" type="datetime4">
              <a:rPr lang="en-US" smtClean="0"/>
              <a:pPr/>
              <a:t>March 25,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D1919-1B5F-4141-B613-3E5C6008A186}" type="datetime4">
              <a:rPr lang="en-US" smtClean="0"/>
              <a:pPr/>
              <a:t>March 25,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D22427-B1DD-49E6-9F05-DE0F1467D7DC}" type="datetime4">
              <a:rPr lang="en-US" smtClean="0"/>
              <a:pPr/>
              <a:t>March 25,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CCA7B5-8BC9-491C-A887-7C3E7ED947D8}" type="datetime4">
              <a:rPr lang="en-US" smtClean="0"/>
              <a:pPr/>
              <a:t>March 25,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A18ED0-40F2-434C-A848-B92581875164}" type="datetime4">
              <a:rPr lang="en-US" smtClean="0"/>
              <a:pPr/>
              <a:t>March 25, 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2EBF8-7CF5-44B7-B2BF-E22DE4D0703D}"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55437F-F4F9-44A9-B4D3-9191CA04E889}" type="datetime4">
              <a:rPr lang="en-US" smtClean="0"/>
              <a:pPr/>
              <a:t>March 25, 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A24E59-01D0-4537-B876-7E5EC75B028D}" type="datetime4">
              <a:rPr lang="en-US" smtClean="0"/>
              <a:pPr/>
              <a:t>March 25, 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5A2E49-18A1-40BC-BA5D-5A2EC8FDDF15}" type="datetime4">
              <a:rPr lang="en-US" smtClean="0"/>
              <a:pPr/>
              <a:t>March 25,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983DA4-3B24-449B-95CA-514EB7E30A99}" type="datetime4">
              <a:rPr lang="en-US" smtClean="0"/>
              <a:pPr/>
              <a:t>March 25,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42120D2-3948-4F8F-BE5D-E7E7D97880B2}" type="datetime4">
              <a:rPr lang="en-US" smtClean="0"/>
              <a:pPr/>
              <a:t>March 25, 2021</a:t>
            </a:fld>
            <a:endParaRPr lang="en-US" dirty="0" err="1"/>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D72EBF8-7CF5-44B7-B2BF-E22DE4D0703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70.png"/><Relationship Id="rId3" Type="http://schemas.openxmlformats.org/officeDocument/2006/relationships/image" Target="../media/image18.jpeg"/><Relationship Id="rId7" Type="http://schemas.openxmlformats.org/officeDocument/2006/relationships/image" Target="../media/image140.png"/><Relationship Id="rId12" Type="http://schemas.openxmlformats.org/officeDocument/2006/relationships/customXml" Target="../ink/ink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60.png"/><Relationship Id="rId5" Type="http://schemas.openxmlformats.org/officeDocument/2006/relationships/image" Target="../media/image130.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5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customXml" Target="../ink/ink8.xml"/><Relationship Id="rId13" Type="http://schemas.openxmlformats.org/officeDocument/2006/relationships/image" Target="../media/image170.png"/><Relationship Id="rId3" Type="http://schemas.openxmlformats.org/officeDocument/2006/relationships/image" Target="../media/image18.jpeg"/><Relationship Id="rId7" Type="http://schemas.openxmlformats.org/officeDocument/2006/relationships/image" Target="../media/image140.png"/><Relationship Id="rId12" Type="http://schemas.openxmlformats.org/officeDocument/2006/relationships/customXml" Target="../ink/ink10.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customXml" Target="../ink/ink7.xml"/><Relationship Id="rId11" Type="http://schemas.openxmlformats.org/officeDocument/2006/relationships/image" Target="../media/image160.png"/><Relationship Id="rId5" Type="http://schemas.openxmlformats.org/officeDocument/2006/relationships/image" Target="../media/image130.png"/><Relationship Id="rId10" Type="http://schemas.openxmlformats.org/officeDocument/2006/relationships/customXml" Target="../ink/ink9.xml"/><Relationship Id="rId4" Type="http://schemas.openxmlformats.org/officeDocument/2006/relationships/customXml" Target="../ink/ink6.xml"/><Relationship Id="rId9" Type="http://schemas.openxmlformats.org/officeDocument/2006/relationships/image" Target="../media/image150.png"/></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5.xml"/><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media/image51.png"/></Relationships>
</file>

<file path=ppt/slides/_rels/slide5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hyperlink" Target="https://www.npr.org/2019/03/14/703299534/sen-kamala-harris-on-reparations"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2336" y="1195703"/>
            <a:ext cx="7848600" cy="1927225"/>
          </a:xfrm>
        </p:spPr>
        <p:txBody>
          <a:bodyPr>
            <a:noAutofit/>
          </a:bodyPr>
          <a:lstStyle/>
          <a:p>
            <a:r>
              <a:rPr lang="en-US" sz="3400" dirty="0"/>
              <a:t>How Trauma-Responsive Special Education Would reduce  disproportionalities and inequities</a:t>
            </a:r>
          </a:p>
        </p:txBody>
      </p:sp>
      <p:sp>
        <p:nvSpPr>
          <p:cNvPr id="3" name="Subtitle 2"/>
          <p:cNvSpPr>
            <a:spLocks noGrp="1"/>
          </p:cNvSpPr>
          <p:nvPr>
            <p:ph type="subTitle" idx="1"/>
          </p:nvPr>
        </p:nvSpPr>
        <p:spPr>
          <a:xfrm>
            <a:off x="402336" y="3735072"/>
            <a:ext cx="8741664" cy="1752600"/>
          </a:xfrm>
        </p:spPr>
        <p:txBody>
          <a:bodyPr>
            <a:normAutofit/>
          </a:bodyPr>
          <a:lstStyle/>
          <a:p>
            <a:r>
              <a:rPr lang="en-US" dirty="0"/>
              <a:t>Derek Johnson</a:t>
            </a:r>
          </a:p>
          <a:p>
            <a:endParaRPr lang="en-US" dirty="0"/>
          </a:p>
          <a:p>
            <a:r>
              <a:rPr lang="en-US" dirty="0"/>
              <a:t>Nicole </a:t>
            </a:r>
            <a:r>
              <a:rPr lang="en-US" dirty="0" err="1"/>
              <a:t>Tuchinda</a:t>
            </a:r>
            <a:r>
              <a:rPr lang="en-US" dirty="0"/>
              <a:t>, JD, MD, LLM</a:t>
            </a:r>
          </a:p>
        </p:txBody>
      </p:sp>
    </p:spTree>
    <p:extLst>
      <p:ext uri="{BB962C8B-B14F-4D97-AF65-F5344CB8AC3E}">
        <p14:creationId xmlns:p14="http://schemas.microsoft.com/office/powerpoint/2010/main" val="695089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C23D4-0C11-EA4C-86F6-904CC5F653F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B4C1DF-8AAB-BF40-8543-4EA1FAF11DC6}"/>
              </a:ext>
            </a:extLst>
          </p:cNvPr>
          <p:cNvSpPr>
            <a:spLocks noGrp="1"/>
          </p:cNvSpPr>
          <p:nvPr>
            <p:ph idx="1"/>
          </p:nvPr>
        </p:nvSpPr>
        <p:spPr/>
        <p:txBody>
          <a:bodyPr/>
          <a:lstStyle/>
          <a:p>
            <a:endParaRPr lang="en-US"/>
          </a:p>
        </p:txBody>
      </p:sp>
      <p:pic>
        <p:nvPicPr>
          <p:cNvPr id="4" name="Picture 4" descr="School-to-Prison Pipeline: School disciplinary policies disproportionately affect Black students">
            <a:extLst>
              <a:ext uri="{FF2B5EF4-FFF2-40B4-BE49-F238E27FC236}">
                <a16:creationId xmlns:a16="http://schemas.microsoft.com/office/drawing/2014/main" id="{39DF4D75-5A41-7C4B-B109-83E47FBB7B6B}"/>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47388" b="5013"/>
          <a:stretch/>
        </p:blipFill>
        <p:spPr bwMode="auto">
          <a:xfrm>
            <a:off x="1280832" y="166255"/>
            <a:ext cx="7029450" cy="6691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614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2BC8FE-F429-4118-88C8-DDC65869911B}"/>
              </a:ext>
            </a:extLst>
          </p:cNvPr>
          <p:cNvSpPr>
            <a:spLocks noGrp="1"/>
          </p:cNvSpPr>
          <p:nvPr>
            <p:ph type="title"/>
          </p:nvPr>
        </p:nvSpPr>
        <p:spPr/>
        <p:txBody>
          <a:bodyPr/>
          <a:lstStyle/>
          <a:p>
            <a:r>
              <a:rPr lang="en-US" dirty="0"/>
              <a:t>Important Frame for the Conversation</a:t>
            </a:r>
          </a:p>
        </p:txBody>
      </p:sp>
      <p:pic>
        <p:nvPicPr>
          <p:cNvPr id="6" name="Content Placeholder 5">
            <a:extLst>
              <a:ext uri="{FF2B5EF4-FFF2-40B4-BE49-F238E27FC236}">
                <a16:creationId xmlns:a16="http://schemas.microsoft.com/office/drawing/2014/main" id="{BD19683E-3DBA-48BC-AD22-BE357375733E}"/>
              </a:ext>
            </a:extLst>
          </p:cNvPr>
          <p:cNvPicPr>
            <a:picLocks noGrp="1" noChangeAspect="1"/>
          </p:cNvPicPr>
          <p:nvPr>
            <p:ph idx="1"/>
          </p:nvPr>
        </p:nvPicPr>
        <p:blipFill>
          <a:blip r:embed="rId3"/>
          <a:stretch>
            <a:fillRect/>
          </a:stretch>
        </p:blipFill>
        <p:spPr>
          <a:xfrm>
            <a:off x="1199071" y="1348597"/>
            <a:ext cx="6745857" cy="5509403"/>
          </a:xfrm>
          <a:prstGeom prst="rect">
            <a:avLst/>
          </a:prstGeom>
        </p:spPr>
      </p:pic>
    </p:spTree>
    <p:extLst>
      <p:ext uri="{BB962C8B-B14F-4D97-AF65-F5344CB8AC3E}">
        <p14:creationId xmlns:p14="http://schemas.microsoft.com/office/powerpoint/2010/main" val="2888733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022F41-32AF-7D4A-8814-F8FBCE5DC8D4}"/>
              </a:ext>
            </a:extLst>
          </p:cNvPr>
          <p:cNvSpPr>
            <a:spLocks noGrp="1"/>
          </p:cNvSpPr>
          <p:nvPr>
            <p:ph type="title"/>
          </p:nvPr>
        </p:nvSpPr>
        <p:spPr/>
        <p:txBody>
          <a:bodyPr>
            <a:normAutofit fontScale="90000"/>
          </a:bodyPr>
          <a:lstStyle/>
          <a:p>
            <a:r>
              <a:rPr lang="en-US" dirty="0"/>
              <a:t>What does this have to do with special education?</a:t>
            </a:r>
          </a:p>
        </p:txBody>
      </p:sp>
    </p:spTree>
    <p:extLst>
      <p:ext uri="{BB962C8B-B14F-4D97-AF65-F5344CB8AC3E}">
        <p14:creationId xmlns:p14="http://schemas.microsoft.com/office/powerpoint/2010/main" val="3570660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2E958-A10A-9B4A-BB3B-750EDE879AFF}"/>
              </a:ext>
            </a:extLst>
          </p:cNvPr>
          <p:cNvSpPr>
            <a:spLocks noGrp="1"/>
          </p:cNvSpPr>
          <p:nvPr>
            <p:ph type="title"/>
          </p:nvPr>
        </p:nvSpPr>
        <p:spPr>
          <a:xfrm>
            <a:off x="457200" y="510540"/>
            <a:ext cx="8435340" cy="990600"/>
          </a:xfrm>
        </p:spPr>
        <p:txBody>
          <a:bodyPr>
            <a:normAutofit fontScale="90000"/>
          </a:bodyPr>
          <a:lstStyle/>
          <a:p>
            <a:r>
              <a:rPr lang="en-US" dirty="0"/>
              <a:t>What’s the purpose of special education?</a:t>
            </a:r>
          </a:p>
        </p:txBody>
      </p:sp>
      <p:sp>
        <p:nvSpPr>
          <p:cNvPr id="3" name="Content Placeholder 2">
            <a:extLst>
              <a:ext uri="{FF2B5EF4-FFF2-40B4-BE49-F238E27FC236}">
                <a16:creationId xmlns:a16="http://schemas.microsoft.com/office/drawing/2014/main" id="{85E98090-FFE9-0E45-892E-6A468921392D}"/>
              </a:ext>
            </a:extLst>
          </p:cNvPr>
          <p:cNvSpPr>
            <a:spLocks noGrp="1"/>
          </p:cNvSpPr>
          <p:nvPr>
            <p:ph idx="1"/>
          </p:nvPr>
        </p:nvSpPr>
        <p:spPr>
          <a:xfrm>
            <a:off x="457200" y="1905000"/>
            <a:ext cx="8229600" cy="4876800"/>
          </a:xfrm>
        </p:spPr>
        <p:txBody>
          <a:bodyPr>
            <a:normAutofit/>
          </a:bodyPr>
          <a:lstStyle/>
          <a:p>
            <a:r>
              <a:rPr lang="en-US" dirty="0"/>
              <a:t>The purpose of special education is to </a:t>
            </a:r>
            <a:r>
              <a:rPr lang="en-US" b="1" dirty="0"/>
              <a:t>make education accessible to ALL children</a:t>
            </a:r>
          </a:p>
          <a:p>
            <a:pPr lvl="1"/>
            <a:r>
              <a:rPr lang="en-US" sz="2400" dirty="0"/>
              <a:t>By providing evidence-based, individualized educational services and accommodations to children with disabilities</a:t>
            </a:r>
          </a:p>
          <a:p>
            <a:endParaRPr lang="en-US" dirty="0"/>
          </a:p>
        </p:txBody>
      </p:sp>
      <p:pic>
        <p:nvPicPr>
          <p:cNvPr id="5122" name="Picture 2" descr="Open Doors Open Hearts - VaisnavaLife.com">
            <a:extLst>
              <a:ext uri="{FF2B5EF4-FFF2-40B4-BE49-F238E27FC236}">
                <a16:creationId xmlns:a16="http://schemas.microsoft.com/office/drawing/2014/main" id="{199C7966-6DE7-844F-A26B-6725CA0A0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726180"/>
            <a:ext cx="35052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AEF93F20-C328-D746-9DC4-23F57A16A33B}"/>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03275" y="4316008"/>
            <a:ext cx="1879516" cy="19739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3">
            <a:extLst>
              <a:ext uri="{FF2B5EF4-FFF2-40B4-BE49-F238E27FC236}">
                <a16:creationId xmlns:a16="http://schemas.microsoft.com/office/drawing/2014/main" id="{FF8CA6FA-E8A2-A541-BE83-EB6FAD7B2F91}"/>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461209" y="4258478"/>
            <a:ext cx="2088982" cy="20889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283468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3B795A-8A55-449F-9D17-584B31F53E95}"/>
              </a:ext>
            </a:extLst>
          </p:cNvPr>
          <p:cNvSpPr>
            <a:spLocks noGrp="1"/>
          </p:cNvSpPr>
          <p:nvPr>
            <p:ph type="title"/>
          </p:nvPr>
        </p:nvSpPr>
        <p:spPr/>
        <p:txBody>
          <a:bodyPr>
            <a:normAutofit fontScale="90000"/>
          </a:bodyPr>
          <a:lstStyle/>
          <a:p>
            <a:r>
              <a:rPr lang="en-US" dirty="0"/>
              <a:t>DCPS is Majority Minority; White Supremacy doesn't exist here!</a:t>
            </a:r>
          </a:p>
        </p:txBody>
      </p:sp>
      <p:pic>
        <p:nvPicPr>
          <p:cNvPr id="7" name="Content Placeholder 6">
            <a:extLst>
              <a:ext uri="{FF2B5EF4-FFF2-40B4-BE49-F238E27FC236}">
                <a16:creationId xmlns:a16="http://schemas.microsoft.com/office/drawing/2014/main" id="{B3EBC19D-C76A-4FB3-8DCB-E19C55E22FBC}"/>
              </a:ext>
            </a:extLst>
          </p:cNvPr>
          <p:cNvPicPr>
            <a:picLocks noGrp="1" noChangeAspect="1"/>
          </p:cNvPicPr>
          <p:nvPr>
            <p:ph sz="half" idx="1"/>
          </p:nvPr>
        </p:nvPicPr>
        <p:blipFill>
          <a:blip r:embed="rId3"/>
          <a:stretch>
            <a:fillRect/>
          </a:stretch>
        </p:blipFill>
        <p:spPr>
          <a:xfrm>
            <a:off x="-12334" y="1621766"/>
            <a:ext cx="4508134" cy="5236233"/>
          </a:xfrm>
          <a:prstGeom prst="rect">
            <a:avLst/>
          </a:prstGeom>
        </p:spPr>
      </p:pic>
      <p:sp>
        <p:nvSpPr>
          <p:cNvPr id="6" name="Content Placeholder 5">
            <a:extLst>
              <a:ext uri="{FF2B5EF4-FFF2-40B4-BE49-F238E27FC236}">
                <a16:creationId xmlns:a16="http://schemas.microsoft.com/office/drawing/2014/main" id="{C3852A87-B490-4E50-BEB2-A5A94E1DADC2}"/>
              </a:ext>
            </a:extLst>
          </p:cNvPr>
          <p:cNvSpPr>
            <a:spLocks noGrp="1"/>
          </p:cNvSpPr>
          <p:nvPr>
            <p:ph sz="half" idx="2"/>
          </p:nvPr>
        </p:nvSpPr>
        <p:spPr/>
        <p:txBody>
          <a:bodyPr>
            <a:normAutofit/>
          </a:bodyPr>
          <a:lstStyle/>
          <a:p>
            <a:r>
              <a:rPr lang="en-US" sz="3200" dirty="0"/>
              <a:t>Morgan and Farkas suggest that teachers may be reluctant to refer students for special education for fear of seeming racist.</a:t>
            </a:r>
          </a:p>
          <a:p>
            <a:pPr marL="0" indent="0">
              <a:buNone/>
            </a:pPr>
            <a:endParaRPr lang="en-US" dirty="0"/>
          </a:p>
          <a:p>
            <a:r>
              <a:rPr lang="en-US" sz="1200" dirty="0" err="1"/>
              <a:t>Source:https</a:t>
            </a:r>
            <a:r>
              <a:rPr lang="en-US" sz="1200" dirty="0"/>
              <a:t>://www.edweek.org/ew/articles/2016/06/01/are-there-too-few-minorities-in-special.html</a:t>
            </a:r>
          </a:p>
        </p:txBody>
      </p:sp>
    </p:spTree>
    <p:extLst>
      <p:ext uri="{BB962C8B-B14F-4D97-AF65-F5344CB8AC3E}">
        <p14:creationId xmlns:p14="http://schemas.microsoft.com/office/powerpoint/2010/main" val="323126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85CC97-F540-4781-B1A5-1DDC0529CC62}"/>
              </a:ext>
            </a:extLst>
          </p:cNvPr>
          <p:cNvSpPr>
            <a:spLocks noGrp="1"/>
          </p:cNvSpPr>
          <p:nvPr>
            <p:ph type="title"/>
          </p:nvPr>
        </p:nvSpPr>
        <p:spPr>
          <a:xfrm>
            <a:off x="457200" y="240101"/>
            <a:ext cx="8229600" cy="2175294"/>
          </a:xfrm>
        </p:spPr>
        <p:txBody>
          <a:bodyPr>
            <a:normAutofit/>
          </a:bodyPr>
          <a:lstStyle/>
          <a:p>
            <a:r>
              <a:rPr lang="en-US" dirty="0">
                <a:solidFill>
                  <a:schemeClr val="tx1"/>
                </a:solidFill>
              </a:rPr>
              <a:t>Perceptions of Black Boys </a:t>
            </a:r>
            <a:br>
              <a:rPr lang="en-US" dirty="0"/>
            </a:br>
            <a:r>
              <a:rPr lang="en-US" sz="2700" dirty="0"/>
              <a:t>A mixed-method study investigated the impact of student race in the determination of eligibility of emotional disturbance as recommended by school psychologists.</a:t>
            </a:r>
          </a:p>
        </p:txBody>
      </p:sp>
      <p:sp>
        <p:nvSpPr>
          <p:cNvPr id="4" name="Content Placeholder 3">
            <a:extLst>
              <a:ext uri="{FF2B5EF4-FFF2-40B4-BE49-F238E27FC236}">
                <a16:creationId xmlns:a16="http://schemas.microsoft.com/office/drawing/2014/main" id="{37151A7A-7896-454E-A312-E2A81DFDD4D4}"/>
              </a:ext>
            </a:extLst>
          </p:cNvPr>
          <p:cNvSpPr>
            <a:spLocks noGrp="1"/>
          </p:cNvSpPr>
          <p:nvPr>
            <p:ph idx="1"/>
          </p:nvPr>
        </p:nvSpPr>
        <p:spPr>
          <a:xfrm>
            <a:off x="457200" y="2415394"/>
            <a:ext cx="8229600" cy="4442605"/>
          </a:xfrm>
        </p:spPr>
        <p:txBody>
          <a:bodyPr>
            <a:normAutofit lnSpcReduction="10000"/>
          </a:bodyPr>
          <a:lstStyle/>
          <a:p>
            <a:pPr>
              <a:spcAft>
                <a:spcPts val="600"/>
              </a:spcAft>
            </a:pPr>
            <a:r>
              <a:rPr lang="en-US" dirty="0"/>
              <a:t>The idea of the disproportionately high number of Black boys identified as having an ED disability is a socially accepted norm within the public education system.</a:t>
            </a:r>
          </a:p>
          <a:p>
            <a:pPr>
              <a:spcAft>
                <a:spcPts val="600"/>
              </a:spcAft>
            </a:pPr>
            <a:r>
              <a:rPr lang="en-US" dirty="0"/>
              <a:t>What has also been a socially accepted norm within the public education system is how their White counterparts and those who are responsible for teaching them in general view Black boys. </a:t>
            </a:r>
          </a:p>
          <a:p>
            <a:pPr>
              <a:spcAft>
                <a:spcPts val="600"/>
              </a:spcAft>
            </a:pPr>
            <a:r>
              <a:rPr lang="en-US" dirty="0"/>
              <a:t>Black boys are seen as </a:t>
            </a:r>
            <a:r>
              <a:rPr lang="en-US" b="1" dirty="0">
                <a:solidFill>
                  <a:schemeClr val="tx2"/>
                </a:solidFill>
              </a:rPr>
              <a:t>aggressive, unmanageable, and problematic in the school setting</a:t>
            </a:r>
            <a:r>
              <a:rPr lang="en-US" dirty="0"/>
              <a:t>. </a:t>
            </a:r>
            <a:r>
              <a:rPr lang="en-US" b="1" dirty="0"/>
              <a:t>This view is not just reflective of White people, but by Black people as well.</a:t>
            </a:r>
          </a:p>
          <a:p>
            <a:pPr>
              <a:spcAft>
                <a:spcPts val="600"/>
              </a:spcAft>
            </a:pPr>
            <a:r>
              <a:rPr lang="en-US" sz="1100" dirty="0" err="1"/>
              <a:t>Source:https</a:t>
            </a:r>
            <a:r>
              <a:rPr lang="en-US" sz="1100" dirty="0"/>
              <a:t>://fisherpub.sjfc.edu/</a:t>
            </a:r>
            <a:r>
              <a:rPr lang="en-US" sz="1100" dirty="0" err="1"/>
              <a:t>cgi</a:t>
            </a:r>
            <a:r>
              <a:rPr lang="en-US" sz="1100" dirty="0"/>
              <a:t>/</a:t>
            </a:r>
            <a:r>
              <a:rPr lang="en-US" sz="1100" dirty="0" err="1"/>
              <a:t>viewcontent.cgi?article</a:t>
            </a:r>
            <a:r>
              <a:rPr lang="en-US" sz="1100" dirty="0"/>
              <a:t>=1146&amp;context=</a:t>
            </a:r>
            <a:r>
              <a:rPr lang="en-US" sz="1100" dirty="0" err="1"/>
              <a:t>education_etd</a:t>
            </a:r>
            <a:endParaRPr lang="en-US" sz="1100" dirty="0"/>
          </a:p>
        </p:txBody>
      </p:sp>
    </p:spTree>
    <p:extLst>
      <p:ext uri="{BB962C8B-B14F-4D97-AF65-F5344CB8AC3E}">
        <p14:creationId xmlns:p14="http://schemas.microsoft.com/office/powerpoint/2010/main" val="19696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2338"/>
            <a:ext cx="8229600" cy="990600"/>
          </a:xfrm>
        </p:spPr>
        <p:txBody>
          <a:bodyPr>
            <a:normAutofit fontScale="90000"/>
          </a:bodyPr>
          <a:lstStyle/>
          <a:p>
            <a:r>
              <a:rPr lang="en-US" dirty="0"/>
              <a:t>IDEA Disability categories have been unchanged since the 1960s</a:t>
            </a:r>
          </a:p>
        </p:txBody>
      </p:sp>
      <p:sp>
        <p:nvSpPr>
          <p:cNvPr id="4" name="Content Placeholder 2"/>
          <p:cNvSpPr>
            <a:spLocks noGrp="1"/>
          </p:cNvSpPr>
          <p:nvPr>
            <p:ph idx="1"/>
          </p:nvPr>
        </p:nvSpPr>
        <p:spPr>
          <a:xfrm>
            <a:off x="457200" y="2321169"/>
            <a:ext cx="8229600" cy="4876800"/>
          </a:xfrm>
        </p:spPr>
        <p:txBody>
          <a:bodyPr/>
          <a:lstStyle/>
          <a:p>
            <a:pPr marL="457200" indent="-457200">
              <a:buFont typeface="+mj-lt"/>
              <a:buAutoNum type="arabicPeriod"/>
            </a:pPr>
            <a:r>
              <a:rPr lang="en-US" sz="1800" dirty="0">
                <a:latin typeface="Chalkboard"/>
                <a:cs typeface="Chalkboard"/>
              </a:rPr>
              <a:t>autism; </a:t>
            </a:r>
          </a:p>
          <a:p>
            <a:pPr marL="457200" indent="-457200">
              <a:buFont typeface="+mj-lt"/>
              <a:buAutoNum type="arabicPeriod"/>
            </a:pPr>
            <a:r>
              <a:rPr lang="en-US" sz="1800" dirty="0">
                <a:latin typeface="Chalkboard"/>
                <a:cs typeface="Chalkboard"/>
              </a:rPr>
              <a:t>deaf-blindness; </a:t>
            </a:r>
          </a:p>
          <a:p>
            <a:pPr marL="457200" indent="-457200">
              <a:buFont typeface="+mj-lt"/>
              <a:buAutoNum type="arabicPeriod"/>
            </a:pPr>
            <a:r>
              <a:rPr lang="en-US" sz="1800" dirty="0">
                <a:latin typeface="Chalkboard"/>
                <a:cs typeface="Chalkboard"/>
              </a:rPr>
              <a:t>deafness; </a:t>
            </a:r>
          </a:p>
          <a:p>
            <a:pPr marL="457200" indent="-457200">
              <a:buFont typeface="+mj-lt"/>
              <a:buAutoNum type="arabicPeriod"/>
            </a:pPr>
            <a:r>
              <a:rPr lang="en-US" sz="1800" b="1" dirty="0">
                <a:latin typeface="Chalkboard"/>
                <a:cs typeface="Chalkboard"/>
              </a:rPr>
              <a:t>emotional disturbance; </a:t>
            </a:r>
          </a:p>
          <a:p>
            <a:pPr marL="457200" indent="-457200">
              <a:buFont typeface="+mj-lt"/>
              <a:buAutoNum type="arabicPeriod"/>
            </a:pPr>
            <a:r>
              <a:rPr lang="en-US" sz="1800" dirty="0">
                <a:latin typeface="Chalkboard"/>
                <a:cs typeface="Chalkboard"/>
              </a:rPr>
              <a:t>hearing impairment; </a:t>
            </a:r>
          </a:p>
          <a:p>
            <a:pPr marL="457200" indent="-457200">
              <a:buFont typeface="+mj-lt"/>
              <a:buAutoNum type="arabicPeriod"/>
            </a:pPr>
            <a:r>
              <a:rPr lang="en-US" sz="1800" dirty="0">
                <a:latin typeface="Chalkboard"/>
                <a:cs typeface="Chalkboard"/>
              </a:rPr>
              <a:t>intellectual disability; </a:t>
            </a:r>
          </a:p>
          <a:p>
            <a:pPr marL="457200" indent="-457200">
              <a:buFont typeface="+mj-lt"/>
              <a:buAutoNum type="arabicPeriod"/>
            </a:pPr>
            <a:r>
              <a:rPr lang="en-US" sz="1800" dirty="0">
                <a:latin typeface="Chalkboard"/>
                <a:cs typeface="Chalkboard"/>
              </a:rPr>
              <a:t>multiple disabilities; </a:t>
            </a:r>
          </a:p>
          <a:p>
            <a:pPr marL="457200" indent="-457200">
              <a:buFont typeface="+mj-lt"/>
              <a:buAutoNum type="arabicPeriod"/>
            </a:pPr>
            <a:r>
              <a:rPr lang="en-US" sz="1800" dirty="0">
                <a:latin typeface="Chalkboard"/>
                <a:cs typeface="Chalkboard"/>
              </a:rPr>
              <a:t>orthopedic impairment; </a:t>
            </a:r>
          </a:p>
          <a:p>
            <a:pPr marL="457200" indent="-457200">
              <a:buFont typeface="+mj-lt"/>
              <a:buAutoNum type="arabicPeriod"/>
            </a:pPr>
            <a:r>
              <a:rPr lang="en-US" sz="1800" dirty="0">
                <a:latin typeface="Chalkboard"/>
                <a:cs typeface="Chalkboard"/>
              </a:rPr>
              <a:t>other health impairment; </a:t>
            </a:r>
          </a:p>
          <a:p>
            <a:pPr marL="457200" indent="-457200">
              <a:buFont typeface="+mj-lt"/>
              <a:buAutoNum type="arabicPeriod"/>
            </a:pPr>
            <a:r>
              <a:rPr lang="en-US" sz="1800" dirty="0">
                <a:latin typeface="Chalkboard"/>
                <a:cs typeface="Chalkboard"/>
              </a:rPr>
              <a:t>specific learning disability; </a:t>
            </a:r>
          </a:p>
          <a:p>
            <a:pPr marL="457200" indent="-457200">
              <a:buFont typeface="+mj-lt"/>
              <a:buAutoNum type="arabicPeriod"/>
            </a:pPr>
            <a:r>
              <a:rPr lang="en-US" sz="1800" dirty="0">
                <a:latin typeface="Chalkboard"/>
                <a:cs typeface="Chalkboard"/>
              </a:rPr>
              <a:t>speech or language impairment; </a:t>
            </a:r>
          </a:p>
          <a:p>
            <a:pPr marL="457200" indent="-457200">
              <a:buFont typeface="+mj-lt"/>
              <a:buAutoNum type="arabicPeriod"/>
            </a:pPr>
            <a:r>
              <a:rPr lang="en-US" sz="1800" dirty="0">
                <a:latin typeface="Chalkboard"/>
                <a:cs typeface="Chalkboard"/>
              </a:rPr>
              <a:t>traumatic brain injury; or </a:t>
            </a:r>
          </a:p>
          <a:p>
            <a:pPr marL="457200" indent="-457200">
              <a:buFont typeface="+mj-lt"/>
              <a:buAutoNum type="arabicPeriod"/>
            </a:pPr>
            <a:r>
              <a:rPr lang="en-US" sz="1800" dirty="0">
                <a:latin typeface="Chalkboard"/>
                <a:cs typeface="Chalkboard"/>
              </a:rPr>
              <a:t>visual impairment (including blindness). </a:t>
            </a:r>
          </a:p>
          <a:p>
            <a:pPr marL="457200" indent="-457200">
              <a:buFont typeface="+mj-lt"/>
              <a:buAutoNum type="arabicPeriod"/>
            </a:pPr>
            <a:endParaRPr lang="en-US" sz="1800" dirty="0">
              <a:latin typeface="Chalkboard"/>
              <a:cs typeface="Chalkboard"/>
            </a:endParaRPr>
          </a:p>
        </p:txBody>
      </p:sp>
    </p:spTree>
    <p:extLst>
      <p:ext uri="{BB962C8B-B14F-4D97-AF65-F5344CB8AC3E}">
        <p14:creationId xmlns:p14="http://schemas.microsoft.com/office/powerpoint/2010/main" val="690890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6448FC-02DC-4BBB-8BB2-20FA98CC912F}"/>
              </a:ext>
            </a:extLst>
          </p:cNvPr>
          <p:cNvSpPr>
            <a:spLocks noGrp="1"/>
          </p:cNvSpPr>
          <p:nvPr>
            <p:ph type="title"/>
          </p:nvPr>
        </p:nvSpPr>
        <p:spPr/>
        <p:txBody>
          <a:bodyPr/>
          <a:lstStyle/>
          <a:p>
            <a:r>
              <a:rPr lang="en-US" dirty="0"/>
              <a:t>What is Emotional Disturbance?</a:t>
            </a:r>
          </a:p>
        </p:txBody>
      </p:sp>
      <p:sp>
        <p:nvSpPr>
          <p:cNvPr id="4" name="Content Placeholder 3">
            <a:extLst>
              <a:ext uri="{FF2B5EF4-FFF2-40B4-BE49-F238E27FC236}">
                <a16:creationId xmlns:a16="http://schemas.microsoft.com/office/drawing/2014/main" id="{9BE475CB-D5A3-4063-940E-1D03896225BE}"/>
              </a:ext>
            </a:extLst>
          </p:cNvPr>
          <p:cNvSpPr>
            <a:spLocks noGrp="1"/>
          </p:cNvSpPr>
          <p:nvPr>
            <p:ph idx="1"/>
          </p:nvPr>
        </p:nvSpPr>
        <p:spPr/>
        <p:txBody>
          <a:bodyPr>
            <a:normAutofit fontScale="92500" lnSpcReduction="10000"/>
          </a:bodyPr>
          <a:lstStyle/>
          <a:p>
            <a:r>
              <a:rPr lang="en-US" b="1" dirty="0"/>
              <a:t>a condition exhibiting one or more of the following characteristics over a long period of time and to a marked degree that adversely affects a child’s educational performance</a:t>
            </a:r>
            <a:r>
              <a:rPr lang="en-US" dirty="0"/>
              <a:t>:</a:t>
            </a:r>
          </a:p>
          <a:p>
            <a:r>
              <a:rPr lang="en-US" dirty="0"/>
              <a:t>(a) An inability to learn that cannot be explained by intellectual, sensory, or health factors.</a:t>
            </a:r>
          </a:p>
          <a:p>
            <a:r>
              <a:rPr lang="en-US" b="1" dirty="0">
                <a:solidFill>
                  <a:schemeClr val="tx2"/>
                </a:solidFill>
              </a:rPr>
              <a:t>(b) An inability to build or maintain satisfactory interpersonal relationships with peers and teachers.</a:t>
            </a:r>
          </a:p>
          <a:p>
            <a:r>
              <a:rPr lang="en-US" b="1" dirty="0">
                <a:solidFill>
                  <a:schemeClr val="tx2"/>
                </a:solidFill>
              </a:rPr>
              <a:t>(c) Inappropriate types of behavior or feelings under normal circumstances.</a:t>
            </a:r>
          </a:p>
          <a:p>
            <a:r>
              <a:rPr lang="en-US" dirty="0"/>
              <a:t>(d) A general pervasive mood of unhappiness or depression.</a:t>
            </a:r>
          </a:p>
          <a:p>
            <a:r>
              <a:rPr lang="en-US" dirty="0"/>
              <a:t>(e) A tendency to develop physical symptoms or fears associated with personal or school problems. The term includes schizophrenia.</a:t>
            </a:r>
          </a:p>
          <a:p>
            <a:r>
              <a:rPr lang="en-US" sz="1200" dirty="0"/>
              <a:t>Source: https://campoidea14.weebly.com/definitions.html</a:t>
            </a:r>
          </a:p>
        </p:txBody>
      </p:sp>
    </p:spTree>
    <p:extLst>
      <p:ext uri="{BB962C8B-B14F-4D97-AF65-F5344CB8AC3E}">
        <p14:creationId xmlns:p14="http://schemas.microsoft.com/office/powerpoint/2010/main" val="3864299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FDE1B3-9049-46BB-B176-B349EE8F6DC6}"/>
              </a:ext>
            </a:extLst>
          </p:cNvPr>
          <p:cNvSpPr>
            <a:spLocks noGrp="1"/>
          </p:cNvSpPr>
          <p:nvPr>
            <p:ph type="title"/>
          </p:nvPr>
        </p:nvSpPr>
        <p:spPr>
          <a:xfrm>
            <a:off x="0" y="533400"/>
            <a:ext cx="9144000" cy="990600"/>
          </a:xfrm>
        </p:spPr>
        <p:txBody>
          <a:bodyPr>
            <a:normAutofit fontScale="90000"/>
          </a:bodyPr>
          <a:lstStyle/>
          <a:p>
            <a:r>
              <a:rPr lang="en-US" dirty="0"/>
              <a:t>Subjective = Influenced by personal feelings, tastes, or opinions</a:t>
            </a:r>
          </a:p>
        </p:txBody>
      </p:sp>
      <p:sp>
        <p:nvSpPr>
          <p:cNvPr id="4" name="Content Placeholder 3">
            <a:extLst>
              <a:ext uri="{FF2B5EF4-FFF2-40B4-BE49-F238E27FC236}">
                <a16:creationId xmlns:a16="http://schemas.microsoft.com/office/drawing/2014/main" id="{D7B517B3-A9CF-4DCF-AC85-7BEA6838CD4A}"/>
              </a:ext>
            </a:extLst>
          </p:cNvPr>
          <p:cNvSpPr>
            <a:spLocks noGrp="1"/>
          </p:cNvSpPr>
          <p:nvPr>
            <p:ph idx="1"/>
          </p:nvPr>
        </p:nvSpPr>
        <p:spPr/>
        <p:txBody>
          <a:bodyPr>
            <a:normAutofit fontScale="92500" lnSpcReduction="10000"/>
          </a:bodyPr>
          <a:lstStyle/>
          <a:p>
            <a:pPr>
              <a:spcAft>
                <a:spcPts val="600"/>
              </a:spcAft>
            </a:pPr>
            <a:r>
              <a:rPr lang="en-US" dirty="0"/>
              <a:t>In studies focused on Critical Race Theory, rationales provided by psychologists who recommended the classification of emotionally disturbed for Black students included comments that did not have substantial objective data to support the criteria.</a:t>
            </a:r>
          </a:p>
          <a:p>
            <a:pPr>
              <a:spcAft>
                <a:spcPts val="600"/>
              </a:spcAft>
            </a:pPr>
            <a:r>
              <a:rPr lang="en-US" dirty="0"/>
              <a:t>Criteria included the: </a:t>
            </a:r>
          </a:p>
          <a:p>
            <a:pPr>
              <a:spcAft>
                <a:spcPts val="600"/>
              </a:spcAft>
            </a:pPr>
            <a:r>
              <a:rPr lang="en-US" dirty="0">
                <a:solidFill>
                  <a:schemeClr val="tx2"/>
                </a:solidFill>
              </a:rPr>
              <a:t>acknowledgment that the student is missing instruction, but still needs the classification;</a:t>
            </a:r>
          </a:p>
          <a:p>
            <a:pPr>
              <a:spcAft>
                <a:spcPts val="600"/>
              </a:spcAft>
            </a:pPr>
            <a:r>
              <a:rPr lang="en-US" dirty="0">
                <a:solidFill>
                  <a:schemeClr val="tx2"/>
                </a:solidFill>
              </a:rPr>
              <a:t>resources in general education were exhausted so, the student must need classification; </a:t>
            </a:r>
          </a:p>
          <a:p>
            <a:pPr>
              <a:spcAft>
                <a:spcPts val="600"/>
              </a:spcAft>
            </a:pPr>
            <a:r>
              <a:rPr lang="en-US" dirty="0">
                <a:solidFill>
                  <a:schemeClr val="tx2"/>
                </a:solidFill>
              </a:rPr>
              <a:t>the student’s case is complicated and a chaotic home life justifies classification.</a:t>
            </a:r>
          </a:p>
          <a:p>
            <a:r>
              <a:rPr lang="en-US" sz="1100" dirty="0"/>
              <a:t>Source: https://fisherpub.sjfc.edu/cgi/viewcontent.cgi?article=1146&amp;context=education_etd</a:t>
            </a:r>
          </a:p>
        </p:txBody>
      </p:sp>
    </p:spTree>
    <p:extLst>
      <p:ext uri="{BB962C8B-B14F-4D97-AF65-F5344CB8AC3E}">
        <p14:creationId xmlns:p14="http://schemas.microsoft.com/office/powerpoint/2010/main" val="698065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0BCBF-0C53-DC49-B7FA-51AE33F9D8E3}"/>
              </a:ext>
            </a:extLst>
          </p:cNvPr>
          <p:cNvSpPr>
            <a:spLocks noGrp="1"/>
          </p:cNvSpPr>
          <p:nvPr>
            <p:ph type="title"/>
          </p:nvPr>
        </p:nvSpPr>
        <p:spPr/>
        <p:txBody>
          <a:bodyPr>
            <a:normAutofit fontScale="90000"/>
          </a:bodyPr>
          <a:lstStyle/>
          <a:p>
            <a:r>
              <a:rPr lang="en-US" cap="none" dirty="0"/>
              <a:t>Black children are disproportionately labeled “Emotionally Disturbed”</a:t>
            </a:r>
          </a:p>
        </p:txBody>
      </p:sp>
      <p:sp>
        <p:nvSpPr>
          <p:cNvPr id="3" name="Text Placeholder 2">
            <a:extLst>
              <a:ext uri="{FF2B5EF4-FFF2-40B4-BE49-F238E27FC236}">
                <a16:creationId xmlns:a16="http://schemas.microsoft.com/office/drawing/2014/main" id="{45FF594D-D08E-D947-BFD5-F6C71E1F2BE7}"/>
              </a:ext>
            </a:extLst>
          </p:cNvPr>
          <p:cNvSpPr>
            <a:spLocks noGrp="1"/>
          </p:cNvSpPr>
          <p:nvPr>
            <p:ph type="body" idx="1"/>
          </p:nvPr>
        </p:nvSpPr>
        <p:spPr/>
        <p:txBody>
          <a:bodyPr/>
          <a:lstStyle/>
          <a:p>
            <a:endParaRPr lang="en-US"/>
          </a:p>
        </p:txBody>
      </p:sp>
      <p:pic>
        <p:nvPicPr>
          <p:cNvPr id="1026" name="Picture 2">
            <a:extLst>
              <a:ext uri="{FF2B5EF4-FFF2-40B4-BE49-F238E27FC236}">
                <a16:creationId xmlns:a16="http://schemas.microsoft.com/office/drawing/2014/main" id="{0F393C9E-7F80-194D-93FB-C4699DE73110}"/>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16151" b="16003"/>
          <a:stretch/>
        </p:blipFill>
        <p:spPr bwMode="auto">
          <a:xfrm>
            <a:off x="5535052" y="730949"/>
            <a:ext cx="2886635" cy="19584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motionally disturbed | Tumblr">
            <a:extLst>
              <a:ext uri="{FF2B5EF4-FFF2-40B4-BE49-F238E27FC236}">
                <a16:creationId xmlns:a16="http://schemas.microsoft.com/office/drawing/2014/main" id="{D6C354E0-1453-6E40-8D4D-A9A994D095B7}"/>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59395"/>
          <a:stretch/>
        </p:blipFill>
        <p:spPr bwMode="auto">
          <a:xfrm>
            <a:off x="5785525" y="1710180"/>
            <a:ext cx="2385688" cy="842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235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agenda</a:t>
            </a:r>
          </a:p>
        </p:txBody>
      </p:sp>
      <p:sp>
        <p:nvSpPr>
          <p:cNvPr id="3" name="Content Placeholder 2"/>
          <p:cNvSpPr>
            <a:spLocks noGrp="1"/>
          </p:cNvSpPr>
          <p:nvPr>
            <p:ph idx="1"/>
          </p:nvPr>
        </p:nvSpPr>
        <p:spPr/>
        <p:txBody>
          <a:bodyPr>
            <a:normAutofit/>
          </a:bodyPr>
          <a:lstStyle/>
          <a:p>
            <a:r>
              <a:rPr lang="en-US" dirty="0">
                <a:solidFill>
                  <a:srgbClr val="C00000"/>
                </a:solidFill>
              </a:rPr>
              <a:t>How black children are underserved by the education and special education systems</a:t>
            </a:r>
          </a:p>
          <a:p>
            <a:r>
              <a:rPr lang="en-US" dirty="0">
                <a:solidFill>
                  <a:srgbClr val="C00000"/>
                </a:solidFill>
              </a:rPr>
              <a:t>Why special education should become trauma-responsive</a:t>
            </a:r>
          </a:p>
          <a:p>
            <a:r>
              <a:rPr lang="en-US" dirty="0">
                <a:solidFill>
                  <a:srgbClr val="C00000"/>
                </a:solidFill>
              </a:rPr>
              <a:t>How to make special education trauma-responsive</a:t>
            </a:r>
          </a:p>
          <a:p>
            <a:pPr lvl="1"/>
            <a:r>
              <a:rPr lang="en-US" dirty="0"/>
              <a:t>For a Child</a:t>
            </a:r>
          </a:p>
          <a:p>
            <a:pPr lvl="1"/>
            <a:r>
              <a:rPr lang="en-US" dirty="0"/>
              <a:t>On a Systemic Level</a:t>
            </a:r>
          </a:p>
        </p:txBody>
      </p:sp>
    </p:spTree>
    <p:extLst>
      <p:ext uri="{BB962C8B-B14F-4D97-AF65-F5344CB8AC3E}">
        <p14:creationId xmlns:p14="http://schemas.microsoft.com/office/powerpoint/2010/main" val="2162515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2987F3-5BF7-4174-A703-54F2FDE90A66}"/>
              </a:ext>
            </a:extLst>
          </p:cNvPr>
          <p:cNvSpPr>
            <a:spLocks noGrp="1"/>
          </p:cNvSpPr>
          <p:nvPr>
            <p:ph type="title"/>
          </p:nvPr>
        </p:nvSpPr>
        <p:spPr>
          <a:xfrm>
            <a:off x="0" y="533400"/>
            <a:ext cx="9144000" cy="990600"/>
          </a:xfrm>
        </p:spPr>
        <p:txBody>
          <a:bodyPr>
            <a:normAutofit fontScale="90000"/>
          </a:bodyPr>
          <a:lstStyle/>
          <a:p>
            <a:r>
              <a:rPr lang="en-US" dirty="0"/>
              <a:t>Some Key Stats on Emotional Disturbance</a:t>
            </a:r>
          </a:p>
        </p:txBody>
      </p:sp>
      <p:sp>
        <p:nvSpPr>
          <p:cNvPr id="4" name="Content Placeholder 3">
            <a:extLst>
              <a:ext uri="{FF2B5EF4-FFF2-40B4-BE49-F238E27FC236}">
                <a16:creationId xmlns:a16="http://schemas.microsoft.com/office/drawing/2014/main" id="{AE2B58F5-1C6C-4175-96EB-5163F4B8F566}"/>
              </a:ext>
            </a:extLst>
          </p:cNvPr>
          <p:cNvSpPr>
            <a:spLocks noGrp="1"/>
          </p:cNvSpPr>
          <p:nvPr>
            <p:ph idx="1"/>
          </p:nvPr>
        </p:nvSpPr>
        <p:spPr/>
        <p:txBody>
          <a:bodyPr>
            <a:normAutofit/>
          </a:bodyPr>
          <a:lstStyle/>
          <a:p>
            <a:r>
              <a:rPr lang="en-US" dirty="0"/>
              <a:t>“African-American children are identified as having mental retardation and emotional disturbance at rates greater than their White counterparts.” </a:t>
            </a:r>
          </a:p>
          <a:p>
            <a:endParaRPr lang="en-US" dirty="0"/>
          </a:p>
          <a:p>
            <a:pPr lvl="1"/>
            <a:r>
              <a:rPr lang="en-US" dirty="0"/>
              <a:t>In 2016, 12% of Black children across the nation received services at school for ED. </a:t>
            </a:r>
          </a:p>
          <a:p>
            <a:pPr lvl="1"/>
            <a:r>
              <a:rPr lang="en-US" dirty="0"/>
              <a:t>Only 8.5% of White children received those services.</a:t>
            </a:r>
          </a:p>
          <a:p>
            <a:endParaRPr lang="en-US" dirty="0"/>
          </a:p>
          <a:p>
            <a:r>
              <a:rPr lang="en-US" sz="1100" dirty="0"/>
              <a:t>Sources: </a:t>
            </a:r>
            <a:r>
              <a:rPr lang="en-US" sz="1100" dirty="0" err="1"/>
              <a:t>Ferri</a:t>
            </a:r>
            <a:r>
              <a:rPr lang="en-US" sz="1100" dirty="0"/>
              <a:t> &amp; Connor, 2005In the Shadow of Brown: Special Education and Overrepresentation of Students of Colorhttps://hechingerreport.org/new-studies-challenge-the-claim-that-black-students-are-sent-to-special-ed-too-much/</a:t>
            </a:r>
          </a:p>
        </p:txBody>
      </p:sp>
    </p:spTree>
    <p:extLst>
      <p:ext uri="{BB962C8B-B14F-4D97-AF65-F5344CB8AC3E}">
        <p14:creationId xmlns:p14="http://schemas.microsoft.com/office/powerpoint/2010/main" val="597598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4E5DDB-D873-4C2D-BA68-8BE3158E78E0}"/>
              </a:ext>
            </a:extLst>
          </p:cNvPr>
          <p:cNvSpPr>
            <a:spLocks noGrp="1"/>
          </p:cNvSpPr>
          <p:nvPr>
            <p:ph type="title"/>
          </p:nvPr>
        </p:nvSpPr>
        <p:spPr/>
        <p:txBody>
          <a:bodyPr>
            <a:normAutofit/>
          </a:bodyPr>
          <a:lstStyle/>
          <a:p>
            <a:r>
              <a:rPr lang="en-US" dirty="0"/>
              <a:t>Some Key Stats on ED (cont’d)</a:t>
            </a:r>
          </a:p>
        </p:txBody>
      </p:sp>
      <p:sp>
        <p:nvSpPr>
          <p:cNvPr id="4" name="Content Placeholder 3">
            <a:extLst>
              <a:ext uri="{FF2B5EF4-FFF2-40B4-BE49-F238E27FC236}">
                <a16:creationId xmlns:a16="http://schemas.microsoft.com/office/drawing/2014/main" id="{03C575C4-5F23-43B3-A34E-5E007711A106}"/>
              </a:ext>
            </a:extLst>
          </p:cNvPr>
          <p:cNvSpPr>
            <a:spLocks noGrp="1"/>
          </p:cNvSpPr>
          <p:nvPr>
            <p:ph idx="1"/>
          </p:nvPr>
        </p:nvSpPr>
        <p:spPr>
          <a:xfrm>
            <a:off x="457200" y="1897811"/>
            <a:ext cx="8229600" cy="4803475"/>
          </a:xfrm>
        </p:spPr>
        <p:txBody>
          <a:bodyPr>
            <a:normAutofit/>
          </a:bodyPr>
          <a:lstStyle/>
          <a:p>
            <a:pPr marL="0" indent="0">
              <a:spcAft>
                <a:spcPts val="600"/>
              </a:spcAft>
              <a:buNone/>
            </a:pPr>
            <a:r>
              <a:rPr lang="en-US" dirty="0"/>
              <a:t>ED is </a:t>
            </a:r>
            <a:r>
              <a:rPr lang="en-US" b="1" dirty="0">
                <a:solidFill>
                  <a:schemeClr val="tx2"/>
                </a:solidFill>
              </a:rPr>
              <a:t>problematic</a:t>
            </a:r>
            <a:r>
              <a:rPr lang="en-US" b="1" dirty="0"/>
              <a:t> </a:t>
            </a:r>
            <a:r>
              <a:rPr lang="en-US" dirty="0"/>
              <a:t>because the special education system usually fails to give children labeled with ED the support that they need to access their education and make educational progress.</a:t>
            </a:r>
          </a:p>
          <a:p>
            <a:pPr>
              <a:spcAft>
                <a:spcPts val="600"/>
              </a:spcAft>
            </a:pPr>
            <a:r>
              <a:rPr lang="en-US" b="1" dirty="0">
                <a:solidFill>
                  <a:schemeClr val="tx2"/>
                </a:solidFill>
              </a:rPr>
              <a:t>71% </a:t>
            </a:r>
            <a:r>
              <a:rPr lang="en-US" dirty="0"/>
              <a:t>of young adults with “emotional disturbance” are stopped by police. </a:t>
            </a:r>
          </a:p>
          <a:p>
            <a:pPr>
              <a:spcAft>
                <a:spcPts val="600"/>
              </a:spcAft>
            </a:pPr>
            <a:r>
              <a:rPr lang="en-US" b="1" dirty="0">
                <a:solidFill>
                  <a:schemeClr val="tx2"/>
                </a:solidFill>
              </a:rPr>
              <a:t>43.2% </a:t>
            </a:r>
            <a:r>
              <a:rPr lang="en-US" dirty="0"/>
              <a:t>are arrested within six years after high school.</a:t>
            </a:r>
          </a:p>
          <a:p>
            <a:pPr marL="0" indent="0">
              <a:spcAft>
                <a:spcPts val="600"/>
              </a:spcAft>
              <a:buNone/>
            </a:pPr>
            <a:r>
              <a:rPr lang="en-US" dirty="0"/>
              <a:t>Further, young adults with ED are more likely to be stopped by police, arrested, incarcerated, or placed on probation or parole within six years after high school than young adults in any other disability category. </a:t>
            </a:r>
          </a:p>
        </p:txBody>
      </p:sp>
    </p:spTree>
    <p:extLst>
      <p:ext uri="{BB962C8B-B14F-4D97-AF65-F5344CB8AC3E}">
        <p14:creationId xmlns:p14="http://schemas.microsoft.com/office/powerpoint/2010/main" val="3547357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A817B-6AA1-E744-B167-FCDA8055E54F}"/>
              </a:ext>
            </a:extLst>
          </p:cNvPr>
          <p:cNvSpPr>
            <a:spLocks noGrp="1"/>
          </p:cNvSpPr>
          <p:nvPr>
            <p:ph type="title"/>
          </p:nvPr>
        </p:nvSpPr>
        <p:spPr/>
        <p:txBody>
          <a:bodyPr>
            <a:normAutofit fontScale="90000"/>
          </a:bodyPr>
          <a:lstStyle/>
          <a:p>
            <a:r>
              <a:rPr lang="en-US" dirty="0"/>
              <a:t>The system sends ED kids down the School-to-Prison Pipeline</a:t>
            </a:r>
          </a:p>
        </p:txBody>
      </p:sp>
      <p:sp>
        <p:nvSpPr>
          <p:cNvPr id="3" name="Content Placeholder 2">
            <a:extLst>
              <a:ext uri="{FF2B5EF4-FFF2-40B4-BE49-F238E27FC236}">
                <a16:creationId xmlns:a16="http://schemas.microsoft.com/office/drawing/2014/main" id="{25BDCA0A-FE5F-1B4E-A674-9B1746882860}"/>
              </a:ext>
            </a:extLst>
          </p:cNvPr>
          <p:cNvSpPr>
            <a:spLocks noGrp="1"/>
          </p:cNvSpPr>
          <p:nvPr>
            <p:ph idx="1"/>
          </p:nvPr>
        </p:nvSpPr>
        <p:spPr/>
        <p:txBody>
          <a:bodyPr/>
          <a:lstStyle/>
          <a:p>
            <a:endParaRPr lang="en-US" dirty="0"/>
          </a:p>
        </p:txBody>
      </p:sp>
      <p:pic>
        <p:nvPicPr>
          <p:cNvPr id="9218" name="Picture 2" descr="American Kids &amp; The School-To-Prison Pipeline - YouTube">
            <a:extLst>
              <a:ext uri="{FF2B5EF4-FFF2-40B4-BE49-F238E27FC236}">
                <a16:creationId xmlns:a16="http://schemas.microsoft.com/office/drawing/2014/main" id="{DE505EA0-3CBF-BE44-9722-95F73FB6B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711" y="1802567"/>
            <a:ext cx="6740577" cy="505543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Right Arrow 4">
            <a:extLst>
              <a:ext uri="{FF2B5EF4-FFF2-40B4-BE49-F238E27FC236}">
                <a16:creationId xmlns:a16="http://schemas.microsoft.com/office/drawing/2014/main" id="{9EC58730-E714-7E4F-89CB-53AA1D28ED81}"/>
              </a:ext>
            </a:extLst>
          </p:cNvPr>
          <p:cNvSpPr/>
          <p:nvPr/>
        </p:nvSpPr>
        <p:spPr>
          <a:xfrm rot="2985419">
            <a:off x="368306" y="3372367"/>
            <a:ext cx="1666809" cy="1229193"/>
          </a:xfrm>
          <a:prstGeom prst="righ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ED kids</a:t>
            </a:r>
          </a:p>
        </p:txBody>
      </p:sp>
      <p:sp>
        <p:nvSpPr>
          <p:cNvPr id="13" name="Rectangle 12">
            <a:extLst>
              <a:ext uri="{FF2B5EF4-FFF2-40B4-BE49-F238E27FC236}">
                <a16:creationId xmlns:a16="http://schemas.microsoft.com/office/drawing/2014/main" id="{3016FE47-31DC-5F4B-9CF8-F280098567F1}"/>
              </a:ext>
            </a:extLst>
          </p:cNvPr>
          <p:cNvSpPr/>
          <p:nvPr/>
        </p:nvSpPr>
        <p:spPr>
          <a:xfrm>
            <a:off x="6742936" y="1980328"/>
            <a:ext cx="974160" cy="1091768"/>
          </a:xfrm>
          <a:prstGeom prst="rect">
            <a:avLst/>
          </a:prstGeom>
          <a:solidFill>
            <a:schemeClr val="bg1">
              <a:lumMod val="75000"/>
            </a:schemeClr>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F4CD1378-7C42-AE4D-BD19-7FA42AA416B4}"/>
              </a:ext>
            </a:extLst>
          </p:cNvPr>
          <p:cNvGrpSpPr/>
          <p:nvPr/>
        </p:nvGrpSpPr>
        <p:grpSpPr>
          <a:xfrm>
            <a:off x="7150096" y="2005082"/>
            <a:ext cx="583560" cy="1016280"/>
            <a:chOff x="7150096" y="2005082"/>
            <a:chExt cx="583560" cy="101628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 name="Ink 29">
                  <a:extLst>
                    <a:ext uri="{FF2B5EF4-FFF2-40B4-BE49-F238E27FC236}">
                      <a16:creationId xmlns:a16="http://schemas.microsoft.com/office/drawing/2014/main" id="{104DED60-476C-204E-A818-331375253E42}"/>
                    </a:ext>
                  </a:extLst>
                </p14:cNvPr>
                <p14:cNvContentPartPr/>
                <p14:nvPr/>
              </p14:nvContentPartPr>
              <p14:xfrm>
                <a:off x="7220296" y="2005082"/>
                <a:ext cx="360" cy="360"/>
              </p14:xfrm>
            </p:contentPart>
          </mc:Choice>
          <mc:Fallback xmlns="">
            <p:pic>
              <p:nvPicPr>
                <p:cNvPr id="30" name="Ink 29">
                  <a:extLst>
                    <a:ext uri="{FF2B5EF4-FFF2-40B4-BE49-F238E27FC236}">
                      <a16:creationId xmlns:a16="http://schemas.microsoft.com/office/drawing/2014/main" id="{104DED60-476C-204E-A818-331375253E42}"/>
                    </a:ext>
                  </a:extLst>
                </p:cNvPr>
                <p:cNvPicPr/>
                <p:nvPr/>
              </p:nvPicPr>
              <p:blipFill>
                <a:blip r:embed="rId5"/>
                <a:stretch>
                  <a:fillRect/>
                </a:stretch>
              </p:blipFill>
              <p:spPr>
                <a:xfrm>
                  <a:off x="7157296" y="1627442"/>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7" name="Ink 16">
                  <a:extLst>
                    <a:ext uri="{FF2B5EF4-FFF2-40B4-BE49-F238E27FC236}">
                      <a16:creationId xmlns:a16="http://schemas.microsoft.com/office/drawing/2014/main" id="{17C410F2-0762-694F-8F1F-9DAB7CD22500}"/>
                    </a:ext>
                  </a:extLst>
                </p14:cNvPr>
                <p14:cNvContentPartPr/>
                <p14:nvPr/>
              </p14:nvContentPartPr>
              <p14:xfrm>
                <a:off x="7549336" y="2705282"/>
                <a:ext cx="360" cy="360"/>
              </p14:xfrm>
            </p:contentPart>
          </mc:Choice>
          <mc:Fallback xmlns="">
            <p:pic>
              <p:nvPicPr>
                <p:cNvPr id="17" name="Ink 16">
                  <a:extLst>
                    <a:ext uri="{FF2B5EF4-FFF2-40B4-BE49-F238E27FC236}">
                      <a16:creationId xmlns:a16="http://schemas.microsoft.com/office/drawing/2014/main" id="{17C410F2-0762-694F-8F1F-9DAB7CD22500}"/>
                    </a:ext>
                  </a:extLst>
                </p:cNvPr>
                <p:cNvPicPr/>
                <p:nvPr/>
              </p:nvPicPr>
              <p:blipFill>
                <a:blip r:embed="rId7"/>
                <a:stretch>
                  <a:fillRect/>
                </a:stretch>
              </p:blipFill>
              <p:spPr>
                <a:xfrm>
                  <a:off x="7486336" y="2327642"/>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18" name="Ink 17">
                  <a:extLst>
                    <a:ext uri="{FF2B5EF4-FFF2-40B4-BE49-F238E27FC236}">
                      <a16:creationId xmlns:a16="http://schemas.microsoft.com/office/drawing/2014/main" id="{2AC16E2C-B3EE-B740-8FDF-2385B9B6B76B}"/>
                    </a:ext>
                  </a:extLst>
                </p14:cNvPr>
                <p14:cNvContentPartPr/>
                <p14:nvPr/>
              </p14:nvContentPartPr>
              <p14:xfrm>
                <a:off x="7733296" y="2772962"/>
                <a:ext cx="360" cy="360"/>
              </p14:xfrm>
            </p:contentPart>
          </mc:Choice>
          <mc:Fallback xmlns="">
            <p:pic>
              <p:nvPicPr>
                <p:cNvPr id="18" name="Ink 17">
                  <a:extLst>
                    <a:ext uri="{FF2B5EF4-FFF2-40B4-BE49-F238E27FC236}">
                      <a16:creationId xmlns:a16="http://schemas.microsoft.com/office/drawing/2014/main" id="{2AC16E2C-B3EE-B740-8FDF-2385B9B6B76B}"/>
                    </a:ext>
                  </a:extLst>
                </p:cNvPr>
                <p:cNvPicPr/>
                <p:nvPr/>
              </p:nvPicPr>
              <p:blipFill>
                <a:blip r:embed="rId9"/>
                <a:stretch>
                  <a:fillRect/>
                </a:stretch>
              </p:blipFill>
              <p:spPr>
                <a:xfrm>
                  <a:off x="7670296" y="2394962"/>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20" name="Ink 19">
                  <a:extLst>
                    <a:ext uri="{FF2B5EF4-FFF2-40B4-BE49-F238E27FC236}">
                      <a16:creationId xmlns:a16="http://schemas.microsoft.com/office/drawing/2014/main" id="{84778D95-67AE-8147-91ED-D5BF808C82D2}"/>
                    </a:ext>
                  </a:extLst>
                </p14:cNvPr>
                <p14:cNvContentPartPr/>
                <p14:nvPr/>
              </p14:nvContentPartPr>
              <p14:xfrm>
                <a:off x="7150096" y="2752802"/>
                <a:ext cx="360" cy="360"/>
              </p14:xfrm>
            </p:contentPart>
          </mc:Choice>
          <mc:Fallback xmlns="">
            <p:pic>
              <p:nvPicPr>
                <p:cNvPr id="20" name="Ink 19">
                  <a:extLst>
                    <a:ext uri="{FF2B5EF4-FFF2-40B4-BE49-F238E27FC236}">
                      <a16:creationId xmlns:a16="http://schemas.microsoft.com/office/drawing/2014/main" id="{84778D95-67AE-8147-91ED-D5BF808C82D2}"/>
                    </a:ext>
                  </a:extLst>
                </p:cNvPr>
                <p:cNvPicPr/>
                <p:nvPr/>
              </p:nvPicPr>
              <p:blipFill>
                <a:blip r:embed="rId11"/>
                <a:stretch>
                  <a:fillRect/>
                </a:stretch>
              </p:blipFill>
              <p:spPr>
                <a:xfrm>
                  <a:off x="7087096" y="2374802"/>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21" name="Ink 20">
                  <a:extLst>
                    <a:ext uri="{FF2B5EF4-FFF2-40B4-BE49-F238E27FC236}">
                      <a16:creationId xmlns:a16="http://schemas.microsoft.com/office/drawing/2014/main" id="{546F122B-BEC7-E84B-AEAF-A884A9BC894F}"/>
                    </a:ext>
                  </a:extLst>
                </p14:cNvPr>
                <p14:cNvContentPartPr/>
                <p14:nvPr/>
              </p14:nvContentPartPr>
              <p14:xfrm>
                <a:off x="7164136" y="3021002"/>
                <a:ext cx="360" cy="360"/>
              </p14:xfrm>
            </p:contentPart>
          </mc:Choice>
          <mc:Fallback xmlns="">
            <p:pic>
              <p:nvPicPr>
                <p:cNvPr id="21" name="Ink 20">
                  <a:extLst>
                    <a:ext uri="{FF2B5EF4-FFF2-40B4-BE49-F238E27FC236}">
                      <a16:creationId xmlns:a16="http://schemas.microsoft.com/office/drawing/2014/main" id="{546F122B-BEC7-E84B-AEAF-A884A9BC894F}"/>
                    </a:ext>
                  </a:extLst>
                </p:cNvPr>
                <p:cNvPicPr/>
                <p:nvPr/>
              </p:nvPicPr>
              <p:blipFill>
                <a:blip r:embed="rId13"/>
                <a:stretch>
                  <a:fillRect/>
                </a:stretch>
              </p:blipFill>
              <p:spPr>
                <a:xfrm>
                  <a:off x="7101496" y="2643002"/>
                  <a:ext cx="126000" cy="756000"/>
                </a:xfrm>
                <a:prstGeom prst="rect">
                  <a:avLst/>
                </a:prstGeom>
              </p:spPr>
            </p:pic>
          </mc:Fallback>
        </mc:AlternateContent>
      </p:grpSp>
    </p:spTree>
    <p:extLst>
      <p:ext uri="{BB962C8B-B14F-4D97-AF65-F5344CB8AC3E}">
        <p14:creationId xmlns:p14="http://schemas.microsoft.com/office/powerpoint/2010/main" val="333348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1993D4-26FB-481D-BBBA-8E87C0273427}"/>
              </a:ext>
            </a:extLst>
          </p:cNvPr>
          <p:cNvSpPr>
            <a:spLocks noGrp="1"/>
          </p:cNvSpPr>
          <p:nvPr>
            <p:ph type="title"/>
          </p:nvPr>
        </p:nvSpPr>
        <p:spPr/>
        <p:txBody>
          <a:bodyPr/>
          <a:lstStyle/>
          <a:p>
            <a:r>
              <a:rPr lang="en-US" dirty="0"/>
              <a:t>Disproportionality </a:t>
            </a:r>
          </a:p>
        </p:txBody>
      </p:sp>
      <p:sp>
        <p:nvSpPr>
          <p:cNvPr id="4" name="Content Placeholder 3">
            <a:extLst>
              <a:ext uri="{FF2B5EF4-FFF2-40B4-BE49-F238E27FC236}">
                <a16:creationId xmlns:a16="http://schemas.microsoft.com/office/drawing/2014/main" id="{9A670A50-0DFE-492E-8BD3-1448208D4E78}"/>
              </a:ext>
            </a:extLst>
          </p:cNvPr>
          <p:cNvSpPr>
            <a:spLocks noGrp="1"/>
          </p:cNvSpPr>
          <p:nvPr>
            <p:ph idx="1"/>
          </p:nvPr>
        </p:nvSpPr>
        <p:spPr/>
        <p:txBody>
          <a:bodyPr/>
          <a:lstStyle/>
          <a:p>
            <a:pPr marL="0" indent="0">
              <a:lnSpc>
                <a:spcPct val="200000"/>
              </a:lnSpc>
              <a:buNone/>
            </a:pPr>
            <a:r>
              <a:rPr lang="en-US" dirty="0"/>
              <a:t>Disproportionality is defined as the “</a:t>
            </a:r>
            <a:r>
              <a:rPr lang="en-US" dirty="0">
                <a:solidFill>
                  <a:schemeClr val="tx2"/>
                </a:solidFill>
              </a:rPr>
              <a:t>overrepresentation</a:t>
            </a:r>
            <a:r>
              <a:rPr lang="en-US" dirty="0"/>
              <a:t>” and “</a:t>
            </a:r>
            <a:r>
              <a:rPr lang="en-US" dirty="0">
                <a:solidFill>
                  <a:schemeClr val="tx2"/>
                </a:solidFill>
              </a:rPr>
              <a:t>under-representation</a:t>
            </a:r>
            <a:r>
              <a:rPr lang="en-US" dirty="0"/>
              <a:t>” of a </a:t>
            </a:r>
            <a:r>
              <a:rPr lang="en-US" dirty="0">
                <a:solidFill>
                  <a:schemeClr val="tx2"/>
                </a:solidFill>
              </a:rPr>
              <a:t>particular population </a:t>
            </a:r>
            <a:r>
              <a:rPr lang="en-US" dirty="0"/>
              <a:t>or </a:t>
            </a:r>
            <a:r>
              <a:rPr lang="en-US" dirty="0">
                <a:solidFill>
                  <a:schemeClr val="tx2"/>
                </a:solidFill>
              </a:rPr>
              <a:t>demographic group </a:t>
            </a:r>
            <a:r>
              <a:rPr lang="en-US" dirty="0"/>
              <a:t>in special or gifted education programs relative to the presence of this group in the overall student population. </a:t>
            </a:r>
          </a:p>
          <a:p>
            <a:pPr marL="0" indent="0">
              <a:lnSpc>
                <a:spcPct val="200000"/>
              </a:lnSpc>
              <a:buNone/>
            </a:pPr>
            <a:r>
              <a:rPr lang="en-US" dirty="0"/>
              <a:t>(National Association for Bilingual Education, 2002).</a:t>
            </a:r>
          </a:p>
        </p:txBody>
      </p:sp>
    </p:spTree>
    <p:extLst>
      <p:ext uri="{BB962C8B-B14F-4D97-AF65-F5344CB8AC3E}">
        <p14:creationId xmlns:p14="http://schemas.microsoft.com/office/powerpoint/2010/main" val="1289705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AA7DB6-4FD6-4A5A-91BE-7AA4932FEE22}"/>
              </a:ext>
            </a:extLst>
          </p:cNvPr>
          <p:cNvPicPr>
            <a:picLocks noChangeAspect="1"/>
          </p:cNvPicPr>
          <p:nvPr/>
        </p:nvPicPr>
        <p:blipFill rotWithShape="1">
          <a:blip r:embed="rId3"/>
          <a:srcRect l="2426" t="32714" r="24000" b="11964"/>
          <a:stretch/>
        </p:blipFill>
        <p:spPr>
          <a:xfrm>
            <a:off x="271346" y="2161309"/>
            <a:ext cx="8229600" cy="4372495"/>
          </a:xfrm>
          <a:prstGeom prst="rect">
            <a:avLst/>
          </a:prstGeom>
        </p:spPr>
      </p:pic>
      <p:sp>
        <p:nvSpPr>
          <p:cNvPr id="5" name="Title 1">
            <a:extLst>
              <a:ext uri="{FF2B5EF4-FFF2-40B4-BE49-F238E27FC236}">
                <a16:creationId xmlns:a16="http://schemas.microsoft.com/office/drawing/2014/main" id="{52338ED4-4633-0941-AB3D-911792D136F8}"/>
              </a:ext>
            </a:extLst>
          </p:cNvPr>
          <p:cNvSpPr txBox="1">
            <a:spLocks/>
          </p:cNvSpPr>
          <p:nvPr/>
        </p:nvSpPr>
        <p:spPr>
          <a:xfrm>
            <a:off x="457200" y="784859"/>
            <a:ext cx="8229600" cy="1725585"/>
          </a:xfrm>
          <a:prstGeom prst="rect">
            <a:avLst/>
          </a:prstGeom>
        </p:spPr>
        <p:txBody>
          <a:bodyPr>
            <a:normAutofit fontScale="75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5300" b="1" dirty="0"/>
              <a:t>Bottom Line: Black children are underserved by special education</a:t>
            </a:r>
            <a:br>
              <a:rPr lang="en-US" dirty="0"/>
            </a:br>
            <a:endParaRPr lang="en-US" dirty="0"/>
          </a:p>
        </p:txBody>
      </p:sp>
    </p:spTree>
    <p:extLst>
      <p:ext uri="{BB962C8B-B14F-4D97-AF65-F5344CB8AC3E}">
        <p14:creationId xmlns:p14="http://schemas.microsoft.com/office/powerpoint/2010/main" val="1097259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B70FE-A8ED-174E-ACC4-D55B0036D9BA}"/>
              </a:ext>
            </a:extLst>
          </p:cNvPr>
          <p:cNvSpPr>
            <a:spLocks noGrp="1"/>
          </p:cNvSpPr>
          <p:nvPr>
            <p:ph type="title"/>
          </p:nvPr>
        </p:nvSpPr>
        <p:spPr>
          <a:xfrm>
            <a:off x="457200" y="784860"/>
            <a:ext cx="8229600" cy="990600"/>
          </a:xfrm>
        </p:spPr>
        <p:txBody>
          <a:bodyPr>
            <a:normAutofit fontScale="90000"/>
          </a:bodyPr>
          <a:lstStyle/>
          <a:p>
            <a:r>
              <a:rPr lang="en-US" b="1" dirty="0"/>
              <a:t>Bottom Line: Black children are underserved by special education. . . </a:t>
            </a:r>
            <a:br>
              <a:rPr lang="en-US" dirty="0"/>
            </a:br>
            <a:endParaRPr lang="en-US" dirty="0"/>
          </a:p>
        </p:txBody>
      </p:sp>
      <p:sp>
        <p:nvSpPr>
          <p:cNvPr id="3" name="Content Placeholder 2">
            <a:extLst>
              <a:ext uri="{FF2B5EF4-FFF2-40B4-BE49-F238E27FC236}">
                <a16:creationId xmlns:a16="http://schemas.microsoft.com/office/drawing/2014/main" id="{44213DF5-53FF-B248-A230-02D65A1C3FAF}"/>
              </a:ext>
            </a:extLst>
          </p:cNvPr>
          <p:cNvSpPr>
            <a:spLocks noGrp="1"/>
          </p:cNvSpPr>
          <p:nvPr>
            <p:ph idx="1"/>
          </p:nvPr>
        </p:nvSpPr>
        <p:spPr>
          <a:xfrm>
            <a:off x="457200" y="1981200"/>
            <a:ext cx="8229600" cy="4876800"/>
          </a:xfrm>
        </p:spPr>
        <p:txBody>
          <a:bodyPr/>
          <a:lstStyle/>
          <a:p>
            <a:pPr lvl="1"/>
            <a:r>
              <a:rPr lang="en-US" sz="3200" dirty="0"/>
              <a:t>Black children are disproportionately less likely than white children to be identified as having disabilities and obtaining special education services at schools.</a:t>
            </a:r>
          </a:p>
          <a:p>
            <a:endParaRPr lang="en-US" dirty="0"/>
          </a:p>
        </p:txBody>
      </p:sp>
      <p:pic>
        <p:nvPicPr>
          <p:cNvPr id="6146" name="Picture 2" descr="US Education Dept. Reveals Schools with Mostly Poor, Black ...">
            <a:extLst>
              <a:ext uri="{FF2B5EF4-FFF2-40B4-BE49-F238E27FC236}">
                <a16:creationId xmlns:a16="http://schemas.microsoft.com/office/drawing/2014/main" id="{3417F8B2-7759-BF40-96E6-BFAFAFC3E7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4153416"/>
            <a:ext cx="34290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805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BAADD6-F334-46B5-B742-2573A27A99EF}"/>
              </a:ext>
            </a:extLst>
          </p:cNvPr>
          <p:cNvPicPr>
            <a:picLocks noChangeAspect="1"/>
          </p:cNvPicPr>
          <p:nvPr/>
        </p:nvPicPr>
        <p:blipFill>
          <a:blip r:embed="rId3"/>
          <a:stretch>
            <a:fillRect/>
          </a:stretch>
        </p:blipFill>
        <p:spPr>
          <a:xfrm>
            <a:off x="1567543" y="1710339"/>
            <a:ext cx="6049402" cy="5172616"/>
          </a:xfrm>
          <a:prstGeom prst="rect">
            <a:avLst/>
          </a:prstGeom>
        </p:spPr>
      </p:pic>
      <p:sp>
        <p:nvSpPr>
          <p:cNvPr id="4" name="Rectangle 3">
            <a:extLst>
              <a:ext uri="{FF2B5EF4-FFF2-40B4-BE49-F238E27FC236}">
                <a16:creationId xmlns:a16="http://schemas.microsoft.com/office/drawing/2014/main" id="{685C7C82-E1C5-42B0-BF84-2D0EDCA621B0}"/>
              </a:ext>
            </a:extLst>
          </p:cNvPr>
          <p:cNvSpPr/>
          <p:nvPr/>
        </p:nvSpPr>
        <p:spPr>
          <a:xfrm>
            <a:off x="250166" y="325344"/>
            <a:ext cx="8013940" cy="1384995"/>
          </a:xfrm>
          <a:prstGeom prst="rect">
            <a:avLst/>
          </a:prstGeom>
        </p:spPr>
        <p:txBody>
          <a:bodyPr wrap="square">
            <a:spAutoFit/>
          </a:bodyPr>
          <a:lstStyle/>
          <a:p>
            <a:r>
              <a:rPr lang="en-US" sz="2800" b="1" dirty="0"/>
              <a:t>What are your </a:t>
            </a:r>
            <a:r>
              <a:rPr lang="en-US" sz="2800" b="1" dirty="0">
                <a:solidFill>
                  <a:schemeClr val="tx2"/>
                </a:solidFill>
              </a:rPr>
              <a:t>personal experiences </a:t>
            </a:r>
            <a:r>
              <a:rPr lang="en-US" sz="2800" b="1" dirty="0"/>
              <a:t>navigating the special education system as counsel for Black students?</a:t>
            </a:r>
          </a:p>
        </p:txBody>
      </p:sp>
    </p:spTree>
    <p:extLst>
      <p:ext uri="{BB962C8B-B14F-4D97-AF65-F5344CB8AC3E}">
        <p14:creationId xmlns:p14="http://schemas.microsoft.com/office/powerpoint/2010/main" val="4286418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333C-BED2-974F-92B4-E8DDDAD135BC}"/>
              </a:ext>
            </a:extLst>
          </p:cNvPr>
          <p:cNvSpPr>
            <a:spLocks noGrp="1"/>
          </p:cNvSpPr>
          <p:nvPr>
            <p:ph type="title"/>
          </p:nvPr>
        </p:nvSpPr>
        <p:spPr/>
        <p:txBody>
          <a:bodyPr>
            <a:normAutofit fontScale="90000"/>
          </a:bodyPr>
          <a:lstStyle/>
          <a:p>
            <a:r>
              <a:rPr lang="en-US" dirty="0"/>
              <a:t>Is it Time that IDEA’s disability labels and Concepts are updated?</a:t>
            </a:r>
          </a:p>
        </p:txBody>
      </p:sp>
      <p:sp>
        <p:nvSpPr>
          <p:cNvPr id="3" name="Text Placeholder 2">
            <a:extLst>
              <a:ext uri="{FF2B5EF4-FFF2-40B4-BE49-F238E27FC236}">
                <a16:creationId xmlns:a16="http://schemas.microsoft.com/office/drawing/2014/main" id="{368A68FB-8410-BE4F-85CE-BCEE8907B048}"/>
              </a:ext>
            </a:extLst>
          </p:cNvPr>
          <p:cNvSpPr>
            <a:spLocks noGrp="1"/>
          </p:cNvSpPr>
          <p:nvPr>
            <p:ph type="body" idx="1"/>
          </p:nvPr>
        </p:nvSpPr>
        <p:spPr/>
        <p:txBody>
          <a:bodyPr/>
          <a:lstStyle/>
          <a:p>
            <a:endParaRPr lang="en-US"/>
          </a:p>
        </p:txBody>
      </p:sp>
      <p:pic>
        <p:nvPicPr>
          <p:cNvPr id="2054" name="Picture 6" descr="Happy New Year 2020">
            <a:extLst>
              <a:ext uri="{FF2B5EF4-FFF2-40B4-BE49-F238E27FC236}">
                <a16:creationId xmlns:a16="http://schemas.microsoft.com/office/drawing/2014/main" id="{19332E63-22A1-984D-BE6C-079017CC6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629503"/>
            <a:ext cx="2770187" cy="184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37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5E863-29F7-4C4D-A191-E6E79A95CA47}"/>
              </a:ext>
            </a:extLst>
          </p:cNvPr>
          <p:cNvSpPr>
            <a:spLocks noGrp="1"/>
          </p:cNvSpPr>
          <p:nvPr>
            <p:ph type="title"/>
          </p:nvPr>
        </p:nvSpPr>
        <p:spPr>
          <a:xfrm>
            <a:off x="722313" y="1083470"/>
            <a:ext cx="7772400" cy="2200275"/>
          </a:xfrm>
        </p:spPr>
        <p:txBody>
          <a:bodyPr>
            <a:noAutofit/>
          </a:bodyPr>
          <a:lstStyle/>
          <a:p>
            <a:r>
              <a:rPr lang="en-US" cap="none" dirty="0"/>
              <a:t>What is “emotional disturbance” describing anyway?</a:t>
            </a:r>
          </a:p>
        </p:txBody>
      </p:sp>
      <p:sp>
        <p:nvSpPr>
          <p:cNvPr id="3" name="Text Placeholder 2">
            <a:extLst>
              <a:ext uri="{FF2B5EF4-FFF2-40B4-BE49-F238E27FC236}">
                <a16:creationId xmlns:a16="http://schemas.microsoft.com/office/drawing/2014/main" id="{579A72F4-AFC5-BF4E-AAF5-DBEBF05375E4}"/>
              </a:ext>
            </a:extLst>
          </p:cNvPr>
          <p:cNvSpPr>
            <a:spLocks noGrp="1"/>
          </p:cNvSpPr>
          <p:nvPr>
            <p:ph type="body" idx="1"/>
          </p:nvPr>
        </p:nvSpPr>
        <p:spPr/>
        <p:txBody>
          <a:bodyPr/>
          <a:lstStyle/>
          <a:p>
            <a:endParaRPr lang="en-US" dirty="0"/>
          </a:p>
        </p:txBody>
      </p:sp>
      <p:pic>
        <p:nvPicPr>
          <p:cNvPr id="3074" name="Picture 2" descr="Psychiatry's New Diagnostic Manual: “Don't Buy It. Don't Use It. Don't  Teach It.” – Mother Jones">
            <a:extLst>
              <a:ext uri="{FF2B5EF4-FFF2-40B4-BE49-F238E27FC236}">
                <a16:creationId xmlns:a16="http://schemas.microsoft.com/office/drawing/2014/main" id="{F48E0E54-BFDE-114D-AE70-D1DE4D54ED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2439" y="3574257"/>
            <a:ext cx="3543726" cy="2668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41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F15BE-7A74-B747-9FAC-868377A4B860}"/>
              </a:ext>
            </a:extLst>
          </p:cNvPr>
          <p:cNvSpPr>
            <a:spLocks noGrp="1"/>
          </p:cNvSpPr>
          <p:nvPr>
            <p:ph type="title"/>
          </p:nvPr>
        </p:nvSpPr>
        <p:spPr/>
        <p:txBody>
          <a:bodyPr>
            <a:normAutofit fontScale="90000"/>
          </a:bodyPr>
          <a:lstStyle/>
          <a:p>
            <a:r>
              <a:rPr lang="en-US" cap="none" dirty="0"/>
              <a:t>How could education and special education become more effective for Black children?</a:t>
            </a:r>
          </a:p>
        </p:txBody>
      </p:sp>
      <p:sp>
        <p:nvSpPr>
          <p:cNvPr id="3" name="Text Placeholder 2">
            <a:extLst>
              <a:ext uri="{FF2B5EF4-FFF2-40B4-BE49-F238E27FC236}">
                <a16:creationId xmlns:a16="http://schemas.microsoft.com/office/drawing/2014/main" id="{1DA70819-CBF4-FF45-9812-2DDA714E0C46}"/>
              </a:ext>
            </a:extLst>
          </p:cNvPr>
          <p:cNvSpPr>
            <a:spLocks noGrp="1"/>
          </p:cNvSpPr>
          <p:nvPr>
            <p:ph type="body" idx="1"/>
          </p:nvPr>
        </p:nvSpPr>
        <p:spPr/>
        <p:txBody>
          <a:bodyPr/>
          <a:lstStyle/>
          <a:p>
            <a:endParaRPr lang="en-US"/>
          </a:p>
        </p:txBody>
      </p:sp>
      <p:pic>
        <p:nvPicPr>
          <p:cNvPr id="4098" name="Picture 2" descr="Diaspora Students Ask Who Gets to Be African-American?">
            <a:extLst>
              <a:ext uri="{FF2B5EF4-FFF2-40B4-BE49-F238E27FC236}">
                <a16:creationId xmlns:a16="http://schemas.microsoft.com/office/drawing/2014/main" id="{BA32FB6C-44AD-6F47-A625-D11ECE2E03F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40423" y="4626864"/>
            <a:ext cx="3263153" cy="2039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70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C53B4-ACA7-4646-88CF-26145CAF8215}"/>
              </a:ext>
            </a:extLst>
          </p:cNvPr>
          <p:cNvSpPr>
            <a:spLocks noGrp="1"/>
          </p:cNvSpPr>
          <p:nvPr>
            <p:ph type="title"/>
          </p:nvPr>
        </p:nvSpPr>
        <p:spPr/>
        <p:txBody>
          <a:bodyPr/>
          <a:lstStyle/>
          <a:p>
            <a:endParaRPr lang="en-US" dirty="0"/>
          </a:p>
        </p:txBody>
      </p:sp>
      <p:pic>
        <p:nvPicPr>
          <p:cNvPr id="2052" name="Picture 4" descr="Open Dialogue">
            <a:extLst>
              <a:ext uri="{FF2B5EF4-FFF2-40B4-BE49-F238E27FC236}">
                <a16:creationId xmlns:a16="http://schemas.microsoft.com/office/drawing/2014/main" id="{B4E5C399-CE81-014F-84F3-6E639B27525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93880" y="4060609"/>
            <a:ext cx="5998483" cy="190860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We Are A Safe Space | Cook Memorial Library">
            <a:extLst>
              <a:ext uri="{FF2B5EF4-FFF2-40B4-BE49-F238E27FC236}">
                <a16:creationId xmlns:a16="http://schemas.microsoft.com/office/drawing/2014/main" id="{E3F0B8E5-73FF-7A4B-AC8A-889F9829E1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 y="1812490"/>
            <a:ext cx="2672053" cy="1908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010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A817B-6AA1-E744-B167-FCDA8055E54F}"/>
              </a:ext>
            </a:extLst>
          </p:cNvPr>
          <p:cNvSpPr>
            <a:spLocks noGrp="1"/>
          </p:cNvSpPr>
          <p:nvPr>
            <p:ph type="title"/>
          </p:nvPr>
        </p:nvSpPr>
        <p:spPr/>
        <p:txBody>
          <a:bodyPr/>
          <a:lstStyle/>
          <a:p>
            <a:pPr algn="ctr"/>
            <a:r>
              <a:rPr lang="en-US" dirty="0"/>
              <a:t>What else feeds the STP pipeline? </a:t>
            </a:r>
          </a:p>
        </p:txBody>
      </p:sp>
      <p:sp>
        <p:nvSpPr>
          <p:cNvPr id="3" name="Content Placeholder 2">
            <a:extLst>
              <a:ext uri="{FF2B5EF4-FFF2-40B4-BE49-F238E27FC236}">
                <a16:creationId xmlns:a16="http://schemas.microsoft.com/office/drawing/2014/main" id="{25BDCA0A-FE5F-1B4E-A674-9B1746882860}"/>
              </a:ext>
            </a:extLst>
          </p:cNvPr>
          <p:cNvSpPr>
            <a:spLocks noGrp="1"/>
          </p:cNvSpPr>
          <p:nvPr>
            <p:ph idx="1"/>
          </p:nvPr>
        </p:nvSpPr>
        <p:spPr/>
        <p:txBody>
          <a:bodyPr/>
          <a:lstStyle/>
          <a:p>
            <a:endParaRPr lang="en-US" dirty="0"/>
          </a:p>
        </p:txBody>
      </p:sp>
      <p:pic>
        <p:nvPicPr>
          <p:cNvPr id="9218" name="Picture 2" descr="American Kids &amp; The School-To-Prison Pipeline - YouTube">
            <a:extLst>
              <a:ext uri="{FF2B5EF4-FFF2-40B4-BE49-F238E27FC236}">
                <a16:creationId xmlns:a16="http://schemas.microsoft.com/office/drawing/2014/main" id="{DE505EA0-3CBF-BE44-9722-95F73FB6B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968" y="1802567"/>
            <a:ext cx="6740577" cy="505543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Right Arrow 4">
            <a:extLst>
              <a:ext uri="{FF2B5EF4-FFF2-40B4-BE49-F238E27FC236}">
                <a16:creationId xmlns:a16="http://schemas.microsoft.com/office/drawing/2014/main" id="{9EC58730-E714-7E4F-89CB-53AA1D28ED81}"/>
              </a:ext>
            </a:extLst>
          </p:cNvPr>
          <p:cNvSpPr/>
          <p:nvPr/>
        </p:nvSpPr>
        <p:spPr>
          <a:xfrm rot="2985419">
            <a:off x="-8871" y="2955771"/>
            <a:ext cx="2036400" cy="1906082"/>
          </a:xfrm>
          <a:prstGeom prst="righ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TRAUMA</a:t>
            </a:r>
          </a:p>
        </p:txBody>
      </p:sp>
      <p:sp>
        <p:nvSpPr>
          <p:cNvPr id="13" name="Rectangle 12">
            <a:extLst>
              <a:ext uri="{FF2B5EF4-FFF2-40B4-BE49-F238E27FC236}">
                <a16:creationId xmlns:a16="http://schemas.microsoft.com/office/drawing/2014/main" id="{3016FE47-31DC-5F4B-9CF8-F280098567F1}"/>
              </a:ext>
            </a:extLst>
          </p:cNvPr>
          <p:cNvSpPr/>
          <p:nvPr/>
        </p:nvSpPr>
        <p:spPr>
          <a:xfrm>
            <a:off x="6695928" y="2595739"/>
            <a:ext cx="974160" cy="10917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F4CD1378-7C42-AE4D-BD19-7FA42AA416B4}"/>
              </a:ext>
            </a:extLst>
          </p:cNvPr>
          <p:cNvGrpSpPr/>
          <p:nvPr/>
        </p:nvGrpSpPr>
        <p:grpSpPr>
          <a:xfrm>
            <a:off x="7150096" y="2005082"/>
            <a:ext cx="583560" cy="1016280"/>
            <a:chOff x="7150096" y="2005082"/>
            <a:chExt cx="583560" cy="101628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 name="Ink 29">
                  <a:extLst>
                    <a:ext uri="{FF2B5EF4-FFF2-40B4-BE49-F238E27FC236}">
                      <a16:creationId xmlns:a16="http://schemas.microsoft.com/office/drawing/2014/main" id="{104DED60-476C-204E-A818-331375253E42}"/>
                    </a:ext>
                  </a:extLst>
                </p14:cNvPr>
                <p14:cNvContentPartPr/>
                <p14:nvPr/>
              </p14:nvContentPartPr>
              <p14:xfrm>
                <a:off x="7220296" y="2005082"/>
                <a:ext cx="360" cy="360"/>
              </p14:xfrm>
            </p:contentPart>
          </mc:Choice>
          <mc:Fallback xmlns="">
            <p:pic>
              <p:nvPicPr>
                <p:cNvPr id="30" name="Ink 29">
                  <a:extLst>
                    <a:ext uri="{FF2B5EF4-FFF2-40B4-BE49-F238E27FC236}">
                      <a16:creationId xmlns:a16="http://schemas.microsoft.com/office/drawing/2014/main" id="{104DED60-476C-204E-A818-331375253E42}"/>
                    </a:ext>
                  </a:extLst>
                </p:cNvPr>
                <p:cNvPicPr/>
                <p:nvPr/>
              </p:nvPicPr>
              <p:blipFill>
                <a:blip r:embed="rId5"/>
                <a:stretch>
                  <a:fillRect/>
                </a:stretch>
              </p:blipFill>
              <p:spPr>
                <a:xfrm>
                  <a:off x="7157296" y="1627442"/>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7" name="Ink 16">
                  <a:extLst>
                    <a:ext uri="{FF2B5EF4-FFF2-40B4-BE49-F238E27FC236}">
                      <a16:creationId xmlns:a16="http://schemas.microsoft.com/office/drawing/2014/main" id="{17C410F2-0762-694F-8F1F-9DAB7CD22500}"/>
                    </a:ext>
                  </a:extLst>
                </p14:cNvPr>
                <p14:cNvContentPartPr/>
                <p14:nvPr/>
              </p14:nvContentPartPr>
              <p14:xfrm>
                <a:off x="7549336" y="2705282"/>
                <a:ext cx="360" cy="360"/>
              </p14:xfrm>
            </p:contentPart>
          </mc:Choice>
          <mc:Fallback xmlns="">
            <p:pic>
              <p:nvPicPr>
                <p:cNvPr id="17" name="Ink 16">
                  <a:extLst>
                    <a:ext uri="{FF2B5EF4-FFF2-40B4-BE49-F238E27FC236}">
                      <a16:creationId xmlns:a16="http://schemas.microsoft.com/office/drawing/2014/main" id="{17C410F2-0762-694F-8F1F-9DAB7CD22500}"/>
                    </a:ext>
                  </a:extLst>
                </p:cNvPr>
                <p:cNvPicPr/>
                <p:nvPr/>
              </p:nvPicPr>
              <p:blipFill>
                <a:blip r:embed="rId7"/>
                <a:stretch>
                  <a:fillRect/>
                </a:stretch>
              </p:blipFill>
              <p:spPr>
                <a:xfrm>
                  <a:off x="7486336" y="2327642"/>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18" name="Ink 17">
                  <a:extLst>
                    <a:ext uri="{FF2B5EF4-FFF2-40B4-BE49-F238E27FC236}">
                      <a16:creationId xmlns:a16="http://schemas.microsoft.com/office/drawing/2014/main" id="{2AC16E2C-B3EE-B740-8FDF-2385B9B6B76B}"/>
                    </a:ext>
                  </a:extLst>
                </p14:cNvPr>
                <p14:cNvContentPartPr/>
                <p14:nvPr/>
              </p14:nvContentPartPr>
              <p14:xfrm>
                <a:off x="7733296" y="2772962"/>
                <a:ext cx="360" cy="360"/>
              </p14:xfrm>
            </p:contentPart>
          </mc:Choice>
          <mc:Fallback xmlns="">
            <p:pic>
              <p:nvPicPr>
                <p:cNvPr id="18" name="Ink 17">
                  <a:extLst>
                    <a:ext uri="{FF2B5EF4-FFF2-40B4-BE49-F238E27FC236}">
                      <a16:creationId xmlns:a16="http://schemas.microsoft.com/office/drawing/2014/main" id="{2AC16E2C-B3EE-B740-8FDF-2385B9B6B76B}"/>
                    </a:ext>
                  </a:extLst>
                </p:cNvPr>
                <p:cNvPicPr/>
                <p:nvPr/>
              </p:nvPicPr>
              <p:blipFill>
                <a:blip r:embed="rId9"/>
                <a:stretch>
                  <a:fillRect/>
                </a:stretch>
              </p:blipFill>
              <p:spPr>
                <a:xfrm>
                  <a:off x="7670296" y="2394962"/>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20" name="Ink 19">
                  <a:extLst>
                    <a:ext uri="{FF2B5EF4-FFF2-40B4-BE49-F238E27FC236}">
                      <a16:creationId xmlns:a16="http://schemas.microsoft.com/office/drawing/2014/main" id="{84778D95-67AE-8147-91ED-D5BF808C82D2}"/>
                    </a:ext>
                  </a:extLst>
                </p14:cNvPr>
                <p14:cNvContentPartPr/>
                <p14:nvPr/>
              </p14:nvContentPartPr>
              <p14:xfrm>
                <a:off x="7150096" y="2752802"/>
                <a:ext cx="360" cy="360"/>
              </p14:xfrm>
            </p:contentPart>
          </mc:Choice>
          <mc:Fallback xmlns="">
            <p:pic>
              <p:nvPicPr>
                <p:cNvPr id="20" name="Ink 19">
                  <a:extLst>
                    <a:ext uri="{FF2B5EF4-FFF2-40B4-BE49-F238E27FC236}">
                      <a16:creationId xmlns:a16="http://schemas.microsoft.com/office/drawing/2014/main" id="{84778D95-67AE-8147-91ED-D5BF808C82D2}"/>
                    </a:ext>
                  </a:extLst>
                </p:cNvPr>
                <p:cNvPicPr/>
                <p:nvPr/>
              </p:nvPicPr>
              <p:blipFill>
                <a:blip r:embed="rId11"/>
                <a:stretch>
                  <a:fillRect/>
                </a:stretch>
              </p:blipFill>
              <p:spPr>
                <a:xfrm>
                  <a:off x="7087096" y="2374802"/>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21" name="Ink 20">
                  <a:extLst>
                    <a:ext uri="{FF2B5EF4-FFF2-40B4-BE49-F238E27FC236}">
                      <a16:creationId xmlns:a16="http://schemas.microsoft.com/office/drawing/2014/main" id="{546F122B-BEC7-E84B-AEAF-A884A9BC894F}"/>
                    </a:ext>
                  </a:extLst>
                </p14:cNvPr>
                <p14:cNvContentPartPr/>
                <p14:nvPr/>
              </p14:nvContentPartPr>
              <p14:xfrm>
                <a:off x="7164136" y="3021002"/>
                <a:ext cx="360" cy="360"/>
              </p14:xfrm>
            </p:contentPart>
          </mc:Choice>
          <mc:Fallback xmlns="">
            <p:pic>
              <p:nvPicPr>
                <p:cNvPr id="21" name="Ink 20">
                  <a:extLst>
                    <a:ext uri="{FF2B5EF4-FFF2-40B4-BE49-F238E27FC236}">
                      <a16:creationId xmlns:a16="http://schemas.microsoft.com/office/drawing/2014/main" id="{546F122B-BEC7-E84B-AEAF-A884A9BC894F}"/>
                    </a:ext>
                  </a:extLst>
                </p:cNvPr>
                <p:cNvPicPr/>
                <p:nvPr/>
              </p:nvPicPr>
              <p:blipFill>
                <a:blip r:embed="rId13"/>
                <a:stretch>
                  <a:fillRect/>
                </a:stretch>
              </p:blipFill>
              <p:spPr>
                <a:xfrm>
                  <a:off x="7101496" y="2643002"/>
                  <a:ext cx="126000" cy="756000"/>
                </a:xfrm>
                <a:prstGeom prst="rect">
                  <a:avLst/>
                </a:prstGeom>
              </p:spPr>
            </p:pic>
          </mc:Fallback>
        </mc:AlternateContent>
      </p:grpSp>
    </p:spTree>
    <p:extLst>
      <p:ext uri="{BB962C8B-B14F-4D97-AF65-F5344CB8AC3E}">
        <p14:creationId xmlns:p14="http://schemas.microsoft.com/office/powerpoint/2010/main" val="3014977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8A548-ACF2-C643-836D-164AF7FC2D06}"/>
              </a:ext>
            </a:extLst>
          </p:cNvPr>
          <p:cNvSpPr>
            <a:spLocks noGrp="1"/>
          </p:cNvSpPr>
          <p:nvPr>
            <p:ph type="title"/>
          </p:nvPr>
        </p:nvSpPr>
        <p:spPr>
          <a:xfrm>
            <a:off x="722313" y="841706"/>
            <a:ext cx="7772400" cy="2200275"/>
          </a:xfrm>
        </p:spPr>
        <p:txBody>
          <a:bodyPr>
            <a:normAutofit fontScale="90000"/>
          </a:bodyPr>
          <a:lstStyle/>
          <a:p>
            <a:r>
              <a:rPr lang="en-US" cap="none" dirty="0"/>
              <a:t>New Research reveals how Trauma leads to problems in learning and behavior</a:t>
            </a:r>
          </a:p>
        </p:txBody>
      </p:sp>
      <p:sp>
        <p:nvSpPr>
          <p:cNvPr id="3" name="Text Placeholder 2">
            <a:extLst>
              <a:ext uri="{FF2B5EF4-FFF2-40B4-BE49-F238E27FC236}">
                <a16:creationId xmlns:a16="http://schemas.microsoft.com/office/drawing/2014/main" id="{B6E35630-99C3-F746-972C-7D29C7DAE154}"/>
              </a:ext>
            </a:extLst>
          </p:cNvPr>
          <p:cNvSpPr>
            <a:spLocks noGrp="1"/>
          </p:cNvSpPr>
          <p:nvPr>
            <p:ph type="body" idx="1"/>
          </p:nvPr>
        </p:nvSpPr>
        <p:spPr/>
        <p:txBody>
          <a:bodyPr/>
          <a:lstStyle/>
          <a:p>
            <a:endParaRPr lang="en-US" dirty="0"/>
          </a:p>
        </p:txBody>
      </p:sp>
      <p:pic>
        <p:nvPicPr>
          <p:cNvPr id="1026" name="Picture 2">
            <a:extLst>
              <a:ext uri="{FF2B5EF4-FFF2-40B4-BE49-F238E27FC236}">
                <a16:creationId xmlns:a16="http://schemas.microsoft.com/office/drawing/2014/main" id="{D033D358-B313-A342-9EB2-30070BC02AB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06021" y="3429000"/>
            <a:ext cx="5288692" cy="3085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950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28675"/>
            <a:ext cx="8229600" cy="990600"/>
          </a:xfrm>
        </p:spPr>
        <p:txBody>
          <a:bodyPr/>
          <a:lstStyle/>
          <a:p>
            <a:r>
              <a:rPr lang="en-US" dirty="0"/>
              <a:t>Trauma is…</a:t>
            </a:r>
          </a:p>
        </p:txBody>
      </p:sp>
      <p:sp>
        <p:nvSpPr>
          <p:cNvPr id="6" name="Content Placeholder 5"/>
          <p:cNvSpPr>
            <a:spLocks noGrp="1"/>
          </p:cNvSpPr>
          <p:nvPr>
            <p:ph idx="1"/>
          </p:nvPr>
        </p:nvSpPr>
        <p:spPr>
          <a:xfrm>
            <a:off x="457200" y="1981200"/>
            <a:ext cx="8229600" cy="4876800"/>
          </a:xfrm>
        </p:spPr>
        <p:txBody>
          <a:bodyPr>
            <a:noAutofit/>
          </a:bodyPr>
          <a:lstStyle/>
          <a:p>
            <a:r>
              <a:rPr lang="en-US" sz="2200" dirty="0"/>
              <a:t>Any event that overwhelms the child’s ability to cope with the experience and elicits feelings of terror, powerlessness, and out-of-control physiological arousal</a:t>
            </a:r>
          </a:p>
          <a:p>
            <a:endParaRPr lang="en-US" sz="2200" dirty="0"/>
          </a:p>
          <a:p>
            <a:r>
              <a:rPr lang="en-US" sz="2200" dirty="0"/>
              <a:t>Typically occurs when a child is faced with an intense, frightening event that threatens or causes harm to the child or another’s physical or psychological well-being and the child lacks sufficient support from others to cope.</a:t>
            </a:r>
          </a:p>
          <a:p>
            <a:endParaRPr lang="en-US" sz="2200" dirty="0"/>
          </a:p>
          <a:p>
            <a:r>
              <a:rPr lang="en-US" sz="2200" dirty="0"/>
              <a:t>Can be episodic or occur over a long period of time.</a:t>
            </a:r>
          </a:p>
        </p:txBody>
      </p:sp>
      <p:pic>
        <p:nvPicPr>
          <p:cNvPr id="5122" name="Picture 2" descr="Past trauma may haunt your future health - Harvard Health">
            <a:extLst>
              <a:ext uri="{FF2B5EF4-FFF2-40B4-BE49-F238E27FC236}">
                <a16:creationId xmlns:a16="http://schemas.microsoft.com/office/drawing/2014/main" id="{5777CBD8-51F7-7E49-B057-BCAC2375FAA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47491" y="0"/>
            <a:ext cx="2490553"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285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16B9B-A07B-0743-88E8-70290EBE7780}"/>
              </a:ext>
            </a:extLst>
          </p:cNvPr>
          <p:cNvSpPr>
            <a:spLocks noGrp="1"/>
          </p:cNvSpPr>
          <p:nvPr>
            <p:ph type="title"/>
          </p:nvPr>
        </p:nvSpPr>
        <p:spPr>
          <a:xfrm>
            <a:off x="298971" y="746761"/>
            <a:ext cx="8229600" cy="990600"/>
          </a:xfrm>
        </p:spPr>
        <p:txBody>
          <a:bodyPr>
            <a:normAutofit fontScale="90000"/>
          </a:bodyPr>
          <a:lstStyle/>
          <a:p>
            <a:r>
              <a:rPr lang="en-US" dirty="0"/>
              <a:t>Adversity in any form can be trauma if it causes long-term harm</a:t>
            </a:r>
          </a:p>
        </p:txBody>
      </p:sp>
      <p:sp>
        <p:nvSpPr>
          <p:cNvPr id="3" name="Content Placeholder 2">
            <a:extLst>
              <a:ext uri="{FF2B5EF4-FFF2-40B4-BE49-F238E27FC236}">
                <a16:creationId xmlns:a16="http://schemas.microsoft.com/office/drawing/2014/main" id="{5082A731-55AB-534E-BE78-DA434BFEB617}"/>
              </a:ext>
            </a:extLst>
          </p:cNvPr>
          <p:cNvSpPr>
            <a:spLocks noGrp="1"/>
          </p:cNvSpPr>
          <p:nvPr>
            <p:ph idx="1"/>
          </p:nvPr>
        </p:nvSpPr>
        <p:spPr>
          <a:xfrm>
            <a:off x="148281" y="2024243"/>
            <a:ext cx="8995719" cy="5088924"/>
          </a:xfrm>
        </p:spPr>
        <p:txBody>
          <a:bodyPr/>
          <a:lstStyle/>
          <a:p>
            <a:r>
              <a:rPr lang="en-US" sz="2300" b="1" dirty="0"/>
              <a:t>Poverty</a:t>
            </a:r>
            <a:r>
              <a:rPr lang="en-US" sz="2300" dirty="0"/>
              <a:t> and lack of access to basic necessities</a:t>
            </a:r>
            <a:endParaRPr lang="en-US" sz="2300" b="1" dirty="0"/>
          </a:p>
          <a:p>
            <a:r>
              <a:rPr lang="en-US" sz="2300" b="1" dirty="0"/>
              <a:t>Dysfunction at home</a:t>
            </a:r>
            <a:r>
              <a:rPr lang="en-US" sz="2300" dirty="0"/>
              <a:t>: domestic violence, neglect, physical/sexual/emotional abuse, substance use, incarceration of a family member, untreated mental health problems in a family member, parental separation, removal from primary caretakers</a:t>
            </a:r>
          </a:p>
          <a:p>
            <a:r>
              <a:rPr lang="en-US" sz="2300" b="1" dirty="0"/>
              <a:t>Community violence</a:t>
            </a:r>
            <a:r>
              <a:rPr lang="en-US" sz="2300" dirty="0"/>
              <a:t>: abuse by police, gang &amp; drug activity, bullying</a:t>
            </a:r>
          </a:p>
          <a:p>
            <a:r>
              <a:rPr lang="en-US" sz="2300" b="1" dirty="0"/>
              <a:t>Medical</a:t>
            </a:r>
            <a:r>
              <a:rPr lang="en-US" sz="2300" dirty="0"/>
              <a:t>: Covid-19 death and illness, chronic illness, medical procedures, major injuries and illnesses.</a:t>
            </a:r>
          </a:p>
          <a:p>
            <a:r>
              <a:rPr lang="en-US" sz="2300" b="1" dirty="0"/>
              <a:t>Educational</a:t>
            </a:r>
            <a:r>
              <a:rPr lang="en-US" sz="2300" dirty="0"/>
              <a:t>: Expulsion, suspension, arrest, </a:t>
            </a:r>
          </a:p>
          <a:p>
            <a:pPr marL="0" indent="0">
              <a:buNone/>
            </a:pPr>
            <a:r>
              <a:rPr lang="en-US" sz="2300" dirty="0"/>
              <a:t>  retention, bullying </a:t>
            </a:r>
            <a:endParaRPr lang="en-US" sz="2300" b="1" dirty="0"/>
          </a:p>
          <a:p>
            <a:endParaRPr lang="en-US" dirty="0"/>
          </a:p>
        </p:txBody>
      </p:sp>
      <p:pic>
        <p:nvPicPr>
          <p:cNvPr id="5" name="Picture 4">
            <a:extLst>
              <a:ext uri="{FF2B5EF4-FFF2-40B4-BE49-F238E27FC236}">
                <a16:creationId xmlns:a16="http://schemas.microsoft.com/office/drawing/2014/main" id="{BFC075D0-BD48-B642-98B3-00D47DF8BCE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27670" y="5120640"/>
            <a:ext cx="2637488" cy="1737360"/>
          </a:xfrm>
          <a:prstGeom prst="rect">
            <a:avLst/>
          </a:prstGeom>
        </p:spPr>
      </p:pic>
    </p:spTree>
    <p:extLst>
      <p:ext uri="{BB962C8B-B14F-4D97-AF65-F5344CB8AC3E}">
        <p14:creationId xmlns:p14="http://schemas.microsoft.com/office/powerpoint/2010/main" val="324100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16B9B-A07B-0743-88E8-70290EBE7780}"/>
              </a:ext>
            </a:extLst>
          </p:cNvPr>
          <p:cNvSpPr>
            <a:spLocks noGrp="1"/>
          </p:cNvSpPr>
          <p:nvPr>
            <p:ph type="title"/>
          </p:nvPr>
        </p:nvSpPr>
        <p:spPr>
          <a:xfrm>
            <a:off x="479504" y="583445"/>
            <a:ext cx="8229600" cy="990600"/>
          </a:xfrm>
        </p:spPr>
        <p:txBody>
          <a:bodyPr>
            <a:normAutofit fontScale="90000"/>
          </a:bodyPr>
          <a:lstStyle/>
          <a:p>
            <a:r>
              <a:rPr lang="en-US" dirty="0"/>
              <a:t>Adversity in any form can be trauma if it causes long-term harm</a:t>
            </a:r>
          </a:p>
        </p:txBody>
      </p:sp>
      <p:sp>
        <p:nvSpPr>
          <p:cNvPr id="3" name="Content Placeholder 2">
            <a:extLst>
              <a:ext uri="{FF2B5EF4-FFF2-40B4-BE49-F238E27FC236}">
                <a16:creationId xmlns:a16="http://schemas.microsoft.com/office/drawing/2014/main" id="{5082A731-55AB-534E-BE78-DA434BFEB617}"/>
              </a:ext>
            </a:extLst>
          </p:cNvPr>
          <p:cNvSpPr>
            <a:spLocks noGrp="1"/>
          </p:cNvSpPr>
          <p:nvPr>
            <p:ph idx="1"/>
          </p:nvPr>
        </p:nvSpPr>
        <p:spPr>
          <a:xfrm>
            <a:off x="370703" y="1769076"/>
            <a:ext cx="8995719" cy="5088924"/>
          </a:xfrm>
        </p:spPr>
        <p:txBody>
          <a:bodyPr/>
          <a:lstStyle/>
          <a:p>
            <a:r>
              <a:rPr lang="en-US" sz="2300" b="1" dirty="0"/>
              <a:t>Environmental</a:t>
            </a:r>
            <a:r>
              <a:rPr lang="en-US" sz="2300" dirty="0"/>
              <a:t>: lack of green or recreational space, blighted housing, poor housing conditions, climate change, natural disasters, homelessness</a:t>
            </a:r>
          </a:p>
          <a:p>
            <a:r>
              <a:rPr lang="en-US" sz="2300" b="1" dirty="0"/>
              <a:t>Immigration: </a:t>
            </a:r>
            <a:r>
              <a:rPr lang="en-US" sz="2300" dirty="0"/>
              <a:t>parental deportation, family separation, forced placement in boarding schools</a:t>
            </a:r>
            <a:endParaRPr lang="en-US" sz="2300" b="1" dirty="0"/>
          </a:p>
          <a:p>
            <a:r>
              <a:rPr lang="en-US" sz="2300" b="1" dirty="0"/>
              <a:t>Structural oppression</a:t>
            </a:r>
            <a:r>
              <a:rPr lang="en-US" sz="2300" dirty="0"/>
              <a:t>: abuse by police, mass incarceration, barriers to voting, inadequate educational and employment opportunities</a:t>
            </a:r>
          </a:p>
          <a:p>
            <a:r>
              <a:rPr lang="en-US" sz="2300" b="1" dirty="0"/>
              <a:t>Historic trauma</a:t>
            </a:r>
            <a:r>
              <a:rPr lang="en-US" sz="2300" dirty="0"/>
              <a:t>: slavery, the Holocaust, forced displacement, family detention, </a:t>
            </a:r>
          </a:p>
          <a:p>
            <a:r>
              <a:rPr lang="en-US" sz="2300" b="1" dirty="0"/>
              <a:t>Intergenerational trauma</a:t>
            </a:r>
            <a:r>
              <a:rPr lang="en-US" sz="2300" dirty="0"/>
              <a:t>: passed through families</a:t>
            </a:r>
            <a:endParaRPr lang="en-US" sz="2300" b="1" dirty="0"/>
          </a:p>
          <a:p>
            <a:endParaRPr lang="en-US" dirty="0"/>
          </a:p>
        </p:txBody>
      </p:sp>
      <p:pic>
        <p:nvPicPr>
          <p:cNvPr id="5" name="Picture 4">
            <a:extLst>
              <a:ext uri="{FF2B5EF4-FFF2-40B4-BE49-F238E27FC236}">
                <a16:creationId xmlns:a16="http://schemas.microsoft.com/office/drawing/2014/main" id="{BFC075D0-BD48-B642-98B3-00D47DF8BCE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07292" y="5702177"/>
            <a:ext cx="1737854" cy="1144755"/>
          </a:xfrm>
          <a:prstGeom prst="rect">
            <a:avLst/>
          </a:prstGeom>
        </p:spPr>
      </p:pic>
    </p:spTree>
    <p:extLst>
      <p:ext uri="{BB962C8B-B14F-4D97-AF65-F5344CB8AC3E}">
        <p14:creationId xmlns:p14="http://schemas.microsoft.com/office/powerpoint/2010/main" val="56304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is common</a:t>
            </a:r>
          </a:p>
        </p:txBody>
      </p:sp>
      <p:sp>
        <p:nvSpPr>
          <p:cNvPr id="3" name="Content Placeholder 2"/>
          <p:cNvSpPr>
            <a:spLocks noGrp="1"/>
          </p:cNvSpPr>
          <p:nvPr>
            <p:ph idx="1"/>
          </p:nvPr>
        </p:nvSpPr>
        <p:spPr>
          <a:xfrm>
            <a:off x="886935" y="1330281"/>
            <a:ext cx="7800999" cy="4355717"/>
          </a:xfrm>
        </p:spPr>
        <p:txBody>
          <a:bodyPr/>
          <a:lstStyle/>
          <a:p>
            <a:r>
              <a:rPr lang="en-US" b="1" dirty="0"/>
              <a:t>2 </a:t>
            </a:r>
            <a:r>
              <a:rPr lang="en-US" dirty="0"/>
              <a:t>of 3 American adults have at least 1 Adverse Childhood Experience (ACE):</a:t>
            </a:r>
          </a:p>
          <a:p>
            <a:pPr marL="530352" lvl="1" indent="0">
              <a:buNone/>
            </a:pPr>
            <a:endParaRPr lang="en-US" i="0" dirty="0"/>
          </a:p>
        </p:txBody>
      </p:sp>
      <p:pic>
        <p:nvPicPr>
          <p:cNvPr id="7" name="Picture 6" descr="Screen Shot 2019-11-15 at 6.45.55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76480" y="2254956"/>
            <a:ext cx="5902934" cy="4603044"/>
          </a:xfrm>
          <a:prstGeom prst="rect">
            <a:avLst/>
          </a:prstGeom>
        </p:spPr>
      </p:pic>
    </p:spTree>
    <p:extLst>
      <p:ext uri="{BB962C8B-B14F-4D97-AF65-F5344CB8AC3E}">
        <p14:creationId xmlns:p14="http://schemas.microsoft.com/office/powerpoint/2010/main" val="1044667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Trauma’s impact on children is broader than originally thought</a:t>
            </a:r>
          </a:p>
        </p:txBody>
      </p:sp>
      <p:sp>
        <p:nvSpPr>
          <p:cNvPr id="3" name="Content Placeholder 2"/>
          <p:cNvSpPr>
            <a:spLocks noGrp="1"/>
          </p:cNvSpPr>
          <p:nvPr>
            <p:ph idx="1"/>
          </p:nvPr>
        </p:nvSpPr>
        <p:spPr/>
        <p:txBody>
          <a:bodyPr>
            <a:normAutofit/>
          </a:bodyPr>
          <a:lstStyle/>
          <a:p>
            <a:r>
              <a:rPr lang="en-US" sz="2400" dirty="0"/>
              <a:t>Causes toxic stress, disability, disease, early death</a:t>
            </a:r>
          </a:p>
          <a:p>
            <a:r>
              <a:rPr lang="en-US" sz="2400" dirty="0"/>
              <a:t>Changes the </a:t>
            </a:r>
            <a:r>
              <a:rPr lang="en-US" sz="2400" dirty="0">
                <a:sym typeface="Wingdings"/>
              </a:rPr>
              <a:t>brain’s architecture</a:t>
            </a:r>
          </a:p>
          <a:p>
            <a:r>
              <a:rPr lang="en-US" sz="2400" dirty="0">
                <a:sym typeface="Wingdings"/>
              </a:rPr>
              <a:t>Disrupts ability to form trusting relationships</a:t>
            </a:r>
          </a:p>
          <a:p>
            <a:r>
              <a:rPr lang="en-US" sz="2400" dirty="0"/>
              <a:t>Causes hypersensitivity to threat </a:t>
            </a:r>
            <a:endParaRPr lang="en-US" sz="2400" dirty="0">
              <a:sym typeface="Wingdings"/>
            </a:endParaRPr>
          </a:p>
          <a:p>
            <a:pPr marL="0" indent="0">
              <a:buNone/>
            </a:pPr>
            <a:r>
              <a:rPr lang="en-US" sz="2400" dirty="0">
                <a:sym typeface="Wingdings"/>
              </a:rPr>
              <a:t>   non-threatening stimuli  fight/flight/freeze mode</a:t>
            </a:r>
          </a:p>
          <a:p>
            <a:pPr marL="41148" indent="-342900"/>
            <a:r>
              <a:rPr lang="en-US" sz="2400" dirty="0">
                <a:sym typeface="Wingdings"/>
              </a:rPr>
              <a:t>Sensory processing and language problems</a:t>
            </a:r>
            <a:endParaRPr lang="en-US" sz="2400" i="0" dirty="0">
              <a:sym typeface="Wingdings"/>
            </a:endParaRPr>
          </a:p>
        </p:txBody>
      </p:sp>
      <p:pic>
        <p:nvPicPr>
          <p:cNvPr id="4" name="Picture 3"/>
          <p:cNvPicPr>
            <a:picLocks noChangeAspect="1"/>
          </p:cNvPicPr>
          <p:nvPr/>
        </p:nvPicPr>
        <p:blipFill>
          <a:blip r:embed="rId3"/>
          <a:stretch>
            <a:fillRect/>
          </a:stretch>
        </p:blipFill>
        <p:spPr>
          <a:xfrm>
            <a:off x="5266295" y="4953000"/>
            <a:ext cx="3000375" cy="1524000"/>
          </a:xfrm>
          <a:prstGeom prst="rect">
            <a:avLst/>
          </a:prstGeom>
        </p:spPr>
      </p:pic>
    </p:spTree>
    <p:extLst>
      <p:ext uri="{BB962C8B-B14F-4D97-AF65-F5344CB8AC3E}">
        <p14:creationId xmlns:p14="http://schemas.microsoft.com/office/powerpoint/2010/main" val="4026889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201" y="302840"/>
            <a:ext cx="8627461" cy="1485900"/>
          </a:xfrm>
        </p:spPr>
        <p:txBody>
          <a:bodyPr/>
          <a:lstStyle/>
          <a:p>
            <a:r>
              <a:rPr lang="en-US" dirty="0"/>
              <a:t>Trauma impairs success at school</a:t>
            </a:r>
          </a:p>
        </p:txBody>
      </p:sp>
      <p:sp>
        <p:nvSpPr>
          <p:cNvPr id="3" name="Content Placeholder 2"/>
          <p:cNvSpPr>
            <a:spLocks noGrp="1"/>
          </p:cNvSpPr>
          <p:nvPr>
            <p:ph idx="1"/>
          </p:nvPr>
        </p:nvSpPr>
        <p:spPr>
          <a:xfrm>
            <a:off x="1028700" y="1612462"/>
            <a:ext cx="7200900" cy="4998630"/>
          </a:xfrm>
        </p:spPr>
        <p:txBody>
          <a:bodyPr>
            <a:normAutofit/>
          </a:bodyPr>
          <a:lstStyle/>
          <a:p>
            <a:r>
              <a:rPr lang="en-US" sz="2400" b="1" dirty="0"/>
              <a:t>Impairs learning</a:t>
            </a:r>
          </a:p>
          <a:p>
            <a:pPr lvl="1"/>
            <a:r>
              <a:rPr lang="en-US" sz="2400" i="0" dirty="0"/>
              <a:t>Impairs executive function, memory, language  development, and sensory processing</a:t>
            </a:r>
          </a:p>
          <a:p>
            <a:r>
              <a:rPr lang="en-US" sz="2400" b="1" dirty="0"/>
              <a:t>Impairs behavior</a:t>
            </a:r>
          </a:p>
          <a:p>
            <a:pPr lvl="1"/>
            <a:r>
              <a:rPr lang="en-US" sz="2400" i="0" dirty="0"/>
              <a:t>Increases impulsivity and hypersensitivity to threat (fight/flight/freeze response)</a:t>
            </a:r>
          </a:p>
          <a:p>
            <a:pPr lvl="1"/>
            <a:r>
              <a:rPr lang="en-US" sz="2400" i="0" dirty="0"/>
              <a:t>Impairs logical and sequential thinking</a:t>
            </a:r>
          </a:p>
          <a:p>
            <a:r>
              <a:rPr lang="en-US" sz="2400" b="1" dirty="0"/>
              <a:t>Impairs development of healthy relationships</a:t>
            </a:r>
          </a:p>
        </p:txBody>
      </p:sp>
      <p:pic>
        <p:nvPicPr>
          <p:cNvPr id="4" name="Picture 2">
            <a:extLst>
              <a:ext uri="{FF2B5EF4-FFF2-40B4-BE49-F238E27FC236}">
                <a16:creationId xmlns:a16="http://schemas.microsoft.com/office/drawing/2014/main" id="{74B7F346-A5EA-F14E-9952-BB8FFCBD09B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78931" y="5245538"/>
            <a:ext cx="2327672" cy="170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4174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Executive Functioning Problems Affect School Performance</a:t>
            </a:r>
          </a:p>
        </p:txBody>
      </p:sp>
      <p:sp>
        <p:nvSpPr>
          <p:cNvPr id="3" name="Content Placeholder 2"/>
          <p:cNvSpPr>
            <a:spLocks noGrp="1"/>
          </p:cNvSpPr>
          <p:nvPr>
            <p:ph idx="1"/>
          </p:nvPr>
        </p:nvSpPr>
        <p:spPr/>
        <p:txBody>
          <a:bodyPr>
            <a:normAutofit/>
          </a:bodyPr>
          <a:lstStyle/>
          <a:p>
            <a:r>
              <a:rPr lang="en-US" dirty="0"/>
              <a:t>Difficulty:</a:t>
            </a:r>
          </a:p>
          <a:p>
            <a:pPr lvl="1"/>
            <a:r>
              <a:rPr lang="en-US" dirty="0"/>
              <a:t>concentrating in school</a:t>
            </a:r>
          </a:p>
          <a:p>
            <a:pPr lvl="1"/>
            <a:r>
              <a:rPr lang="en-US" dirty="0"/>
              <a:t>accomplishing tasks at school</a:t>
            </a:r>
          </a:p>
          <a:p>
            <a:pPr lvl="1"/>
            <a:r>
              <a:rPr lang="en-US" dirty="0"/>
              <a:t>remembering what’s taught</a:t>
            </a:r>
          </a:p>
          <a:p>
            <a:pPr lvl="1"/>
            <a:r>
              <a:rPr lang="en-US" dirty="0"/>
              <a:t>completing homework</a:t>
            </a:r>
          </a:p>
          <a:p>
            <a:pPr lvl="1"/>
            <a:r>
              <a:rPr lang="en-US" dirty="0"/>
              <a:t>pursuing goals</a:t>
            </a:r>
          </a:p>
          <a:p>
            <a:pPr lvl="1"/>
            <a:endParaRPr lang="en-US" dirty="0"/>
          </a:p>
          <a:p>
            <a:pPr marL="150876" lvl="1" indent="0">
              <a:buNone/>
            </a:pPr>
            <a:r>
              <a:rPr lang="en-US" dirty="0">
                <a:sym typeface="Wingdings" panose="05000000000000000000" pitchFamily="2" charset="2"/>
              </a:rPr>
              <a:t>    Poorer grades and test scores, less likely to graduate</a:t>
            </a:r>
            <a:endParaRPr lang="en-US" dirty="0"/>
          </a:p>
          <a:p>
            <a:r>
              <a:rPr lang="en-US" dirty="0"/>
              <a:t>Impulse control problems </a:t>
            </a:r>
          </a:p>
          <a:p>
            <a:pPr lvl="1"/>
            <a:r>
              <a:rPr lang="en-US" dirty="0"/>
              <a:t>Problems in controlling behavior</a:t>
            </a:r>
          </a:p>
          <a:p>
            <a:pPr marL="150876" lvl="1" indent="0">
              <a:buNone/>
            </a:pPr>
            <a:r>
              <a:rPr lang="en-US" dirty="0">
                <a:sym typeface="Wingdings" panose="05000000000000000000" pitchFamily="2" charset="2"/>
              </a:rPr>
              <a:t>    </a:t>
            </a:r>
            <a:r>
              <a:rPr lang="en-US" dirty="0"/>
              <a:t>Discipline problems</a:t>
            </a:r>
          </a:p>
          <a:p>
            <a:pPr marL="150876" lvl="1" indent="0">
              <a:buNone/>
            </a:pPr>
            <a:r>
              <a:rPr lang="en-US" dirty="0"/>
              <a:t>   </a:t>
            </a:r>
            <a:r>
              <a:rPr lang="en-US" dirty="0">
                <a:sym typeface="Wingdings" panose="05000000000000000000" pitchFamily="2" charset="2"/>
              </a:rPr>
              <a:t> More likely to be incarcerated</a:t>
            </a:r>
            <a:endParaRPr lang="en-US" dirty="0"/>
          </a:p>
        </p:txBody>
      </p:sp>
      <p:pic>
        <p:nvPicPr>
          <p:cNvPr id="717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87012" y="1876426"/>
            <a:ext cx="2699788"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2103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87974" y="1860659"/>
            <a:ext cx="5922781" cy="4442085"/>
          </a:xfrm>
          <a:prstGeom prst="rect">
            <a:avLst/>
          </a:prstGeom>
        </p:spPr>
      </p:pic>
      <p:sp>
        <p:nvSpPr>
          <p:cNvPr id="2" name="Title 1"/>
          <p:cNvSpPr>
            <a:spLocks noGrp="1"/>
          </p:cNvSpPr>
          <p:nvPr>
            <p:ph type="title"/>
          </p:nvPr>
        </p:nvSpPr>
        <p:spPr/>
        <p:txBody>
          <a:bodyPr>
            <a:normAutofit fontScale="90000"/>
          </a:bodyPr>
          <a:lstStyle/>
          <a:p>
            <a:r>
              <a:rPr lang="en-US" dirty="0"/>
              <a:t>Trauma is associated with many mental health effects and diagnoses</a:t>
            </a:r>
          </a:p>
        </p:txBody>
      </p:sp>
      <p:sp>
        <p:nvSpPr>
          <p:cNvPr id="3" name="Content Placeholder 2"/>
          <p:cNvSpPr>
            <a:spLocks noGrp="1"/>
          </p:cNvSpPr>
          <p:nvPr>
            <p:ph idx="1"/>
          </p:nvPr>
        </p:nvSpPr>
        <p:spPr>
          <a:xfrm>
            <a:off x="0" y="1860659"/>
            <a:ext cx="3087974" cy="3880574"/>
          </a:xfrm>
        </p:spPr>
        <p:txBody>
          <a:bodyPr>
            <a:normAutofit fontScale="92500" lnSpcReduction="10000"/>
          </a:bodyPr>
          <a:lstStyle/>
          <a:p>
            <a:r>
              <a:rPr lang="en-US" dirty="0">
                <a:sym typeface="Wingdings" panose="05000000000000000000" pitchFamily="2" charset="2"/>
              </a:rPr>
              <a:t> depression, anxiety, PTSD</a:t>
            </a:r>
          </a:p>
          <a:p>
            <a:endParaRPr lang="en-US" dirty="0">
              <a:sym typeface="Wingdings" panose="05000000000000000000" pitchFamily="2" charset="2"/>
            </a:endParaRPr>
          </a:p>
          <a:p>
            <a:r>
              <a:rPr lang="en-US" dirty="0">
                <a:sym typeface="Wingdings" panose="05000000000000000000" pitchFamily="2" charset="2"/>
              </a:rPr>
              <a:t> ADHD</a:t>
            </a:r>
          </a:p>
          <a:p>
            <a:endParaRPr lang="en-US" dirty="0">
              <a:sym typeface="Wingdings" panose="05000000000000000000" pitchFamily="2" charset="2"/>
            </a:endParaRPr>
          </a:p>
          <a:p>
            <a:r>
              <a:rPr lang="en-US" dirty="0">
                <a:sym typeface="Wingdings" panose="05000000000000000000" pitchFamily="2" charset="2"/>
              </a:rPr>
              <a:t> oppositional defiant disorder,</a:t>
            </a:r>
          </a:p>
          <a:p>
            <a:pPr marL="0" indent="0">
              <a:buNone/>
            </a:pPr>
            <a:r>
              <a:rPr lang="en-US" dirty="0">
                <a:sym typeface="Wingdings" panose="05000000000000000000" pitchFamily="2" charset="2"/>
              </a:rPr>
              <a:t>  conduct disorder,</a:t>
            </a:r>
          </a:p>
          <a:p>
            <a:pPr marL="0" indent="0">
              <a:buNone/>
            </a:pPr>
            <a:r>
              <a:rPr lang="en-US" dirty="0">
                <a:sym typeface="Wingdings" panose="05000000000000000000" pitchFamily="2" charset="2"/>
              </a:rPr>
              <a:t>  reactive attachment     </a:t>
            </a:r>
          </a:p>
          <a:p>
            <a:pPr marL="0" indent="0">
              <a:buNone/>
            </a:pPr>
            <a:r>
              <a:rPr lang="en-US" dirty="0">
                <a:sym typeface="Wingdings" panose="05000000000000000000" pitchFamily="2" charset="2"/>
              </a:rPr>
              <a:t>  disorder </a:t>
            </a:r>
          </a:p>
        </p:txBody>
      </p:sp>
      <p:sp>
        <p:nvSpPr>
          <p:cNvPr id="5" name="TextBox 4">
            <a:extLst>
              <a:ext uri="{FF2B5EF4-FFF2-40B4-BE49-F238E27FC236}">
                <a16:creationId xmlns:a16="http://schemas.microsoft.com/office/drawing/2014/main" id="{F26299EF-7854-BC48-AFEA-207ECA2278C7}"/>
              </a:ext>
            </a:extLst>
          </p:cNvPr>
          <p:cNvSpPr txBox="1"/>
          <p:nvPr/>
        </p:nvSpPr>
        <p:spPr>
          <a:xfrm>
            <a:off x="2088292" y="6398833"/>
            <a:ext cx="5339988" cy="369332"/>
          </a:xfrm>
          <a:prstGeom prst="rect">
            <a:avLst/>
          </a:prstGeom>
          <a:noFill/>
        </p:spPr>
        <p:txBody>
          <a:bodyPr wrap="none" rtlCol="0">
            <a:spAutoFit/>
          </a:bodyPr>
          <a:lstStyle/>
          <a:p>
            <a:r>
              <a:rPr lang="en-US" dirty="0">
                <a:solidFill>
                  <a:srgbClr val="C00000"/>
                </a:solidFill>
              </a:rPr>
              <a:t>“Developmental Trauma” is a proposed diagnosis  </a:t>
            </a:r>
          </a:p>
        </p:txBody>
      </p:sp>
    </p:spTree>
    <p:extLst>
      <p:ext uri="{BB962C8B-B14F-4D97-AF65-F5344CB8AC3E}">
        <p14:creationId xmlns:p14="http://schemas.microsoft.com/office/powerpoint/2010/main" val="3574829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4F9ED2-D920-0142-81A1-1CF32A4216EA}"/>
              </a:ext>
            </a:extLst>
          </p:cNvPr>
          <p:cNvSpPr>
            <a:spLocks noGrp="1"/>
          </p:cNvSpPr>
          <p:nvPr>
            <p:ph type="title"/>
          </p:nvPr>
        </p:nvSpPr>
        <p:spPr/>
        <p:txBody>
          <a:bodyPr>
            <a:normAutofit fontScale="90000"/>
          </a:bodyPr>
          <a:lstStyle/>
          <a:p>
            <a:r>
              <a:rPr lang="en-US" cap="none" dirty="0"/>
              <a:t>Making education trauma-responsive will promote racial justice</a:t>
            </a:r>
          </a:p>
        </p:txBody>
      </p:sp>
      <p:sp>
        <p:nvSpPr>
          <p:cNvPr id="5" name="Text Placeholder 4">
            <a:extLst>
              <a:ext uri="{FF2B5EF4-FFF2-40B4-BE49-F238E27FC236}">
                <a16:creationId xmlns:a16="http://schemas.microsoft.com/office/drawing/2014/main" id="{60207E46-634A-CA40-95C5-9502D0A316CA}"/>
              </a:ext>
            </a:extLst>
          </p:cNvPr>
          <p:cNvSpPr>
            <a:spLocks noGrp="1"/>
          </p:cNvSpPr>
          <p:nvPr>
            <p:ph type="body" idx="1"/>
          </p:nvPr>
        </p:nvSpPr>
        <p:spPr/>
        <p:txBody>
          <a:bodyPr/>
          <a:lstStyle/>
          <a:p>
            <a:endParaRPr lang="en-US" dirty="0"/>
          </a:p>
        </p:txBody>
      </p:sp>
      <p:pic>
        <p:nvPicPr>
          <p:cNvPr id="8194" name="Picture 2" descr="Racial Justice and Equity Resources | EDC">
            <a:extLst>
              <a:ext uri="{FF2B5EF4-FFF2-40B4-BE49-F238E27FC236}">
                <a16:creationId xmlns:a16="http://schemas.microsoft.com/office/drawing/2014/main" id="{F0D8CEEE-9FC7-954F-9259-FE2E389076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9663" y="4626864"/>
            <a:ext cx="4457700" cy="18161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Bottom Line - KCPW">
            <a:extLst>
              <a:ext uri="{FF2B5EF4-FFF2-40B4-BE49-F238E27FC236}">
                <a16:creationId xmlns:a16="http://schemas.microsoft.com/office/drawing/2014/main" id="{8E249698-83D3-7442-AEC5-A78F8A3B57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4694" y="0"/>
            <a:ext cx="3403600" cy="23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166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13632" y="5243910"/>
            <a:ext cx="2347024" cy="1309290"/>
          </a:xfrm>
          <a:prstGeom prst="rect">
            <a:avLst/>
          </a:prstGeom>
        </p:spPr>
      </p:pic>
      <p:sp>
        <p:nvSpPr>
          <p:cNvPr id="2" name="Title 1"/>
          <p:cNvSpPr>
            <a:spLocks noGrp="1"/>
          </p:cNvSpPr>
          <p:nvPr>
            <p:ph type="title"/>
          </p:nvPr>
        </p:nvSpPr>
        <p:spPr/>
        <p:txBody>
          <a:bodyPr>
            <a:normAutofit fontScale="90000"/>
          </a:bodyPr>
          <a:lstStyle/>
          <a:p>
            <a:r>
              <a:rPr lang="en-US" dirty="0"/>
              <a:t>Trauma impairs language development</a:t>
            </a:r>
          </a:p>
        </p:txBody>
      </p:sp>
      <p:sp>
        <p:nvSpPr>
          <p:cNvPr id="3" name="Content Placeholder 2"/>
          <p:cNvSpPr>
            <a:spLocks noGrp="1"/>
          </p:cNvSpPr>
          <p:nvPr>
            <p:ph idx="1"/>
          </p:nvPr>
        </p:nvSpPr>
        <p:spPr/>
        <p:txBody>
          <a:bodyPr>
            <a:normAutofit/>
          </a:bodyPr>
          <a:lstStyle/>
          <a:p>
            <a:r>
              <a:rPr lang="en-US" dirty="0"/>
              <a:t>Trauma impairs the development of brain connections needed for language development. </a:t>
            </a:r>
          </a:p>
          <a:p>
            <a:pPr marL="0" indent="0">
              <a:buNone/>
            </a:pPr>
            <a:endParaRPr lang="en-US" dirty="0"/>
          </a:p>
          <a:p>
            <a:r>
              <a:rPr lang="en-US" dirty="0"/>
              <a:t>Traumatized children often have less developed verbal skills than non-verbal reasoning skills. </a:t>
            </a:r>
          </a:p>
          <a:p>
            <a:endParaRPr lang="en-US" dirty="0"/>
          </a:p>
        </p:txBody>
      </p:sp>
    </p:spTree>
    <p:extLst>
      <p:ext uri="{BB962C8B-B14F-4D97-AF65-F5344CB8AC3E}">
        <p14:creationId xmlns:p14="http://schemas.microsoft.com/office/powerpoint/2010/main" val="3100607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Impacts on Sensory Development</a:t>
            </a:r>
          </a:p>
        </p:txBody>
      </p:sp>
      <p:sp>
        <p:nvSpPr>
          <p:cNvPr id="3" name="Content Placeholder 2"/>
          <p:cNvSpPr>
            <a:spLocks noGrp="1"/>
          </p:cNvSpPr>
          <p:nvPr>
            <p:ph idx="1"/>
          </p:nvPr>
        </p:nvSpPr>
        <p:spPr/>
        <p:txBody>
          <a:bodyPr/>
          <a:lstStyle/>
          <a:p>
            <a:r>
              <a:rPr lang="en-US" dirty="0">
                <a:solidFill>
                  <a:srgbClr val="000000"/>
                </a:solidFill>
                <a:latin typeface="Chalkboard"/>
                <a:cs typeface="Chalkboard"/>
              </a:rPr>
              <a:t>Over or Under Response to:</a:t>
            </a:r>
          </a:p>
          <a:p>
            <a:pPr lvl="1"/>
            <a:r>
              <a:rPr lang="en-US" dirty="0">
                <a:solidFill>
                  <a:srgbClr val="000000"/>
                </a:solidFill>
                <a:latin typeface="Chalkboard"/>
                <a:cs typeface="Chalkboard"/>
              </a:rPr>
              <a:t>Sounds</a:t>
            </a:r>
          </a:p>
          <a:p>
            <a:pPr lvl="1"/>
            <a:r>
              <a:rPr lang="en-US" dirty="0">
                <a:solidFill>
                  <a:srgbClr val="000000"/>
                </a:solidFill>
                <a:latin typeface="Chalkboard"/>
                <a:cs typeface="Chalkboard"/>
              </a:rPr>
              <a:t>Lights</a:t>
            </a:r>
          </a:p>
          <a:p>
            <a:pPr lvl="1"/>
            <a:r>
              <a:rPr lang="en-US" dirty="0">
                <a:solidFill>
                  <a:srgbClr val="000000"/>
                </a:solidFill>
                <a:latin typeface="Chalkboard"/>
                <a:cs typeface="Chalkboard"/>
              </a:rPr>
              <a:t>Touch</a:t>
            </a:r>
          </a:p>
          <a:p>
            <a:pPr lvl="1"/>
            <a:r>
              <a:rPr lang="en-US" dirty="0">
                <a:solidFill>
                  <a:srgbClr val="000000"/>
                </a:solidFill>
                <a:latin typeface="Chalkboard"/>
                <a:cs typeface="Chalkboard"/>
              </a:rPr>
              <a:t>Pain</a:t>
            </a:r>
          </a:p>
          <a:p>
            <a:r>
              <a:rPr lang="en-US" dirty="0">
                <a:solidFill>
                  <a:srgbClr val="000000"/>
                </a:solidFill>
                <a:latin typeface="Chalkboard"/>
                <a:cs typeface="Chalkboard"/>
              </a:rPr>
              <a:t>Inability to verbally express what body is feeling:</a:t>
            </a:r>
          </a:p>
          <a:p>
            <a:pPr lvl="1"/>
            <a:r>
              <a:rPr lang="en-US" dirty="0">
                <a:solidFill>
                  <a:srgbClr val="000000"/>
                </a:solidFill>
                <a:latin typeface="Chalkboard"/>
                <a:cs typeface="Chalkboard"/>
              </a:rPr>
              <a:t>Hunger</a:t>
            </a:r>
          </a:p>
          <a:p>
            <a:pPr lvl="1"/>
            <a:r>
              <a:rPr lang="en-US" dirty="0">
                <a:solidFill>
                  <a:srgbClr val="000000"/>
                </a:solidFill>
                <a:latin typeface="Chalkboard"/>
                <a:cs typeface="Chalkboard"/>
              </a:rPr>
              <a:t>Exhaustion</a:t>
            </a:r>
          </a:p>
          <a:p>
            <a:pPr lvl="1"/>
            <a:r>
              <a:rPr lang="en-US" dirty="0">
                <a:solidFill>
                  <a:srgbClr val="000000"/>
                </a:solidFill>
                <a:latin typeface="Chalkboard"/>
                <a:cs typeface="Chalkboard"/>
              </a:rPr>
              <a:t>Anger</a:t>
            </a:r>
          </a:p>
          <a:p>
            <a:pPr lvl="1"/>
            <a:r>
              <a:rPr lang="en-US" dirty="0">
                <a:solidFill>
                  <a:srgbClr val="000000"/>
                </a:solidFill>
                <a:latin typeface="Chalkboard"/>
                <a:cs typeface="Chalkboard"/>
              </a:rPr>
              <a:t>Fear</a:t>
            </a:r>
          </a:p>
          <a:p>
            <a:r>
              <a:rPr lang="en-US" dirty="0">
                <a:solidFill>
                  <a:srgbClr val="000000"/>
                </a:solidFill>
                <a:latin typeface="Chalkboard"/>
                <a:cs typeface="Chalkboard"/>
              </a:rPr>
              <a:t>Hyper or hypo arousal to both sensory stimuli and trauma triggers</a:t>
            </a:r>
          </a:p>
          <a:p>
            <a:endParaRPr lang="en-US" dirty="0"/>
          </a:p>
        </p:txBody>
      </p:sp>
      <p:pic>
        <p:nvPicPr>
          <p:cNvPr id="6146" name="Picture 2" descr="Why are girls more stressed out than boys?">
            <a:extLst>
              <a:ext uri="{FF2B5EF4-FFF2-40B4-BE49-F238E27FC236}">
                <a16:creationId xmlns:a16="http://schemas.microsoft.com/office/drawing/2014/main" id="{C5C72AE6-16DF-9C43-80E4-DCEFEA76FE9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45886" y="1524000"/>
            <a:ext cx="2740914" cy="1827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644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Trauma Impacts Social-Emotional Development</a:t>
            </a:r>
          </a:p>
        </p:txBody>
      </p:sp>
      <p:sp>
        <p:nvSpPr>
          <p:cNvPr id="3" name="Content Placeholder 2"/>
          <p:cNvSpPr>
            <a:spLocks noGrp="1"/>
          </p:cNvSpPr>
          <p:nvPr>
            <p:ph idx="1"/>
          </p:nvPr>
        </p:nvSpPr>
        <p:spPr/>
        <p:txBody>
          <a:bodyPr>
            <a:normAutofit/>
          </a:bodyPr>
          <a:lstStyle/>
          <a:p>
            <a:pPr>
              <a:buFont typeface="Wingdings" charset="2"/>
              <a:buChar char="Ø"/>
            </a:pPr>
            <a:r>
              <a:rPr lang="en-US" dirty="0">
                <a:latin typeface="Tw Cen MT"/>
                <a:cs typeface="Tw Cen MT"/>
              </a:rPr>
              <a:t>Struggle to regulate emotions</a:t>
            </a:r>
          </a:p>
          <a:p>
            <a:pPr>
              <a:buFont typeface="Wingdings" charset="2"/>
              <a:buChar char="Ø"/>
            </a:pPr>
            <a:r>
              <a:rPr lang="en-US" dirty="0">
                <a:latin typeface="Tw Cen MT"/>
                <a:cs typeface="Tw Cen MT"/>
              </a:rPr>
              <a:t>Feel unsafe…respond with</a:t>
            </a:r>
          </a:p>
          <a:p>
            <a:pPr lvl="1">
              <a:buFont typeface="Wingdings" charset="2"/>
              <a:buChar char="Ø"/>
            </a:pPr>
            <a:r>
              <a:rPr lang="en-US" sz="2400" dirty="0">
                <a:latin typeface="Tw Cen MT"/>
                <a:cs typeface="Tw Cen MT"/>
              </a:rPr>
              <a:t>Fight</a:t>
            </a:r>
          </a:p>
          <a:p>
            <a:pPr lvl="1">
              <a:buFont typeface="Wingdings" charset="2"/>
              <a:buChar char="Ø"/>
            </a:pPr>
            <a:r>
              <a:rPr lang="en-US" sz="2400" dirty="0">
                <a:latin typeface="Tw Cen MT"/>
                <a:cs typeface="Tw Cen MT"/>
              </a:rPr>
              <a:t>Flight</a:t>
            </a:r>
          </a:p>
          <a:p>
            <a:pPr lvl="1">
              <a:buFont typeface="Wingdings" charset="2"/>
              <a:buChar char="Ø"/>
            </a:pPr>
            <a:r>
              <a:rPr lang="en-US" sz="2400" dirty="0">
                <a:latin typeface="Tw Cen MT"/>
                <a:cs typeface="Tw Cen MT"/>
              </a:rPr>
              <a:t>Freeze</a:t>
            </a:r>
          </a:p>
          <a:p>
            <a:pPr lvl="1">
              <a:buFont typeface="Wingdings" charset="2"/>
              <a:buChar char="Ø"/>
            </a:pPr>
            <a:r>
              <a:rPr lang="en-US" sz="2400" dirty="0">
                <a:latin typeface="Tw Cen MT"/>
                <a:cs typeface="Tw Cen MT"/>
              </a:rPr>
              <a:t>Inability to trust others</a:t>
            </a:r>
          </a:p>
          <a:p>
            <a:pPr>
              <a:buFont typeface="Wingdings" charset="2"/>
              <a:buChar char="Ø"/>
            </a:pPr>
            <a:r>
              <a:rPr lang="en-US" dirty="0">
                <a:latin typeface="Tw Cen MT"/>
                <a:cs typeface="Tw Cen MT"/>
              </a:rPr>
              <a:t>Misinterpret social cues…to the negative</a:t>
            </a:r>
          </a:p>
          <a:p>
            <a:pPr>
              <a:buFont typeface="Wingdings" charset="2"/>
              <a:buChar char="Ø"/>
            </a:pPr>
            <a:r>
              <a:rPr lang="en-US" dirty="0">
                <a:latin typeface="Tw Cen MT"/>
                <a:cs typeface="Tw Cen MT"/>
              </a:rPr>
              <a:t>Lack empathy/compassion</a:t>
            </a:r>
          </a:p>
          <a:p>
            <a:pPr>
              <a:buFont typeface="Wingdings" charset="2"/>
              <a:buChar char="Ø"/>
            </a:pPr>
            <a:r>
              <a:rPr lang="en-US" dirty="0">
                <a:latin typeface="Tw Cen MT"/>
                <a:cs typeface="Tw Cen MT"/>
              </a:rPr>
              <a:t>Pervasively negative self view and world view</a:t>
            </a:r>
            <a:endParaRPr lang="en-US" dirty="0"/>
          </a:p>
          <a:p>
            <a:endParaRPr lang="en-US" dirty="0"/>
          </a:p>
        </p:txBody>
      </p:sp>
      <p:pic>
        <p:nvPicPr>
          <p:cNvPr id="2052" name="Picture 4" descr="social emotional learning core competencies">
            <a:extLst>
              <a:ext uri="{FF2B5EF4-FFF2-40B4-BE49-F238E27FC236}">
                <a16:creationId xmlns:a16="http://schemas.microsoft.com/office/drawing/2014/main" id="{5FFFE958-23F0-F44F-A29C-B82D4B354D53}"/>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17083" r="12480"/>
          <a:stretch/>
        </p:blipFill>
        <p:spPr bwMode="auto">
          <a:xfrm>
            <a:off x="5084805" y="1028700"/>
            <a:ext cx="3466072" cy="32838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FC5EB7A-F578-614E-AB66-B7D8EC713E3F}"/>
              </a:ext>
            </a:extLst>
          </p:cNvPr>
          <p:cNvSpPr/>
          <p:nvPr/>
        </p:nvSpPr>
        <p:spPr>
          <a:xfrm>
            <a:off x="8377881" y="3694670"/>
            <a:ext cx="308919" cy="864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55799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299" y="1658912"/>
            <a:ext cx="8229600" cy="4876800"/>
          </a:xfrm>
        </p:spPr>
        <p:txBody>
          <a:bodyPr>
            <a:normAutofit/>
          </a:bodyPr>
          <a:lstStyle/>
          <a:p>
            <a:r>
              <a:rPr lang="en-US" sz="2800" dirty="0"/>
              <a:t>Developmental delays are common (50%) among children in the child welfare system:</a:t>
            </a:r>
          </a:p>
          <a:p>
            <a:pPr lvl="1"/>
            <a:r>
              <a:rPr lang="en-US" sz="2800" dirty="0"/>
              <a:t>Cognitive</a:t>
            </a:r>
          </a:p>
          <a:p>
            <a:pPr lvl="1"/>
            <a:r>
              <a:rPr lang="en-US" sz="2800" dirty="0"/>
              <a:t>Gross and fine motor skills</a:t>
            </a:r>
          </a:p>
          <a:p>
            <a:pPr lvl="1"/>
            <a:r>
              <a:rPr lang="en-US" sz="2800" dirty="0"/>
              <a:t>Sensory</a:t>
            </a:r>
          </a:p>
          <a:p>
            <a:pPr lvl="1"/>
            <a:r>
              <a:rPr lang="en-US" sz="2800" dirty="0"/>
              <a:t>Emotional/behavioral dysregulation</a:t>
            </a:r>
          </a:p>
          <a:p>
            <a:pPr lvl="1"/>
            <a:endParaRPr lang="en-US" sz="1800" dirty="0"/>
          </a:p>
        </p:txBody>
      </p:sp>
      <p:pic>
        <p:nvPicPr>
          <p:cNvPr id="3074" name="Picture 2" descr="Development - OECD">
            <a:extLst>
              <a:ext uri="{FF2B5EF4-FFF2-40B4-BE49-F238E27FC236}">
                <a16:creationId xmlns:a16="http://schemas.microsoft.com/office/drawing/2014/main" id="{1D3D4275-663A-9449-B9C9-7AA6FDD60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9106" y="5153891"/>
            <a:ext cx="3200400" cy="1704109"/>
          </a:xfrm>
          <a:prstGeom prst="rect">
            <a:avLst/>
          </a:prstGeom>
          <a:noFill/>
          <a:effectLst>
            <a:reflection blurRad="952500" stA="66000" endPos="65000" dist="50800" dir="5400000" sy="-100000" algn="bl" rotWithShape="0"/>
            <a:softEdge rad="63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7101" y="609600"/>
            <a:ext cx="8229600" cy="990600"/>
          </a:xfrm>
        </p:spPr>
        <p:txBody>
          <a:bodyPr>
            <a:normAutofit/>
          </a:bodyPr>
          <a:lstStyle/>
          <a:p>
            <a:r>
              <a:rPr lang="en-US" dirty="0"/>
              <a:t>Trauma Delays Development</a:t>
            </a:r>
          </a:p>
        </p:txBody>
      </p:sp>
    </p:spTree>
    <p:extLst>
      <p:ext uri="{BB962C8B-B14F-4D97-AF65-F5344CB8AC3E}">
        <p14:creationId xmlns:p14="http://schemas.microsoft.com/office/powerpoint/2010/main" val="14907938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8489"/>
            <a:ext cx="8229600" cy="990600"/>
          </a:xfrm>
        </p:spPr>
        <p:txBody>
          <a:bodyPr>
            <a:normAutofit fontScale="90000"/>
          </a:bodyPr>
          <a:lstStyle/>
          <a:p>
            <a:r>
              <a:rPr lang="en-US" dirty="0"/>
              <a:t>Trauma</a:t>
            </a:r>
            <a:r>
              <a:rPr lang="en-US" dirty="0">
                <a:sym typeface="Wingdings"/>
              </a:rPr>
              <a:t> Academic &amp; Behavioral                       </a:t>
            </a:r>
            <a:br>
              <a:rPr lang="en-US" dirty="0">
                <a:sym typeface="Wingdings"/>
              </a:rPr>
            </a:br>
            <a:r>
              <a:rPr lang="en-US" dirty="0">
                <a:sym typeface="Wingdings"/>
              </a:rPr>
              <a:t>                  Problems</a:t>
            </a:r>
            <a:endParaRPr lang="en-US" dirty="0"/>
          </a:p>
        </p:txBody>
      </p:sp>
      <p:pic>
        <p:nvPicPr>
          <p:cNvPr id="4" name="Content Placeholder 3"/>
          <p:cNvPicPr>
            <a:picLocks noGrp="1" noChangeAspect="1"/>
          </p:cNvPicPr>
          <p:nvPr>
            <p:ph idx="1"/>
          </p:nvPr>
        </p:nvPicPr>
        <p:blipFill>
          <a:blip r:embed="rId3"/>
          <a:stretch>
            <a:fillRect/>
          </a:stretch>
        </p:blipFill>
        <p:spPr>
          <a:xfrm>
            <a:off x="1871080" y="1524000"/>
            <a:ext cx="5873535" cy="5037945"/>
          </a:xfrm>
          <a:prstGeom prst="rect">
            <a:avLst/>
          </a:prstGeom>
        </p:spPr>
      </p:pic>
    </p:spTree>
    <p:extLst>
      <p:ext uri="{BB962C8B-B14F-4D97-AF65-F5344CB8AC3E}">
        <p14:creationId xmlns:p14="http://schemas.microsoft.com/office/powerpoint/2010/main" val="3128590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436" y="224907"/>
            <a:ext cx="8122076" cy="1079751"/>
          </a:xfrm>
        </p:spPr>
        <p:txBody>
          <a:bodyPr>
            <a:normAutofit/>
          </a:bodyPr>
          <a:lstStyle/>
          <a:p>
            <a:r>
              <a:rPr lang="en-US" dirty="0"/>
              <a:t>Trauma </a:t>
            </a:r>
            <a:r>
              <a:rPr lang="en-US" dirty="0">
                <a:sym typeface="Wingdings" panose="05000000000000000000" pitchFamily="2" charset="2"/>
              </a:rPr>
              <a:t> Truancy &amp; Suspensions               </a:t>
            </a:r>
            <a:endParaRPr lang="en-US" dirty="0"/>
          </a:p>
        </p:txBody>
      </p:sp>
      <p:sp>
        <p:nvSpPr>
          <p:cNvPr id="3" name="TextBox 2"/>
          <p:cNvSpPr txBox="1"/>
          <p:nvPr/>
        </p:nvSpPr>
        <p:spPr>
          <a:xfrm>
            <a:off x="370435" y="6474305"/>
            <a:ext cx="5292172" cy="369332"/>
          </a:xfrm>
          <a:prstGeom prst="rect">
            <a:avLst/>
          </a:prstGeom>
          <a:noFill/>
        </p:spPr>
        <p:txBody>
          <a:bodyPr wrap="none" rtlCol="0">
            <a:spAutoFit/>
          </a:bodyPr>
          <a:lstStyle/>
          <a:p>
            <a:r>
              <a:rPr lang="en-US" dirty="0"/>
              <a:t>2010 Spokane Adverse Childhood Events Study</a:t>
            </a:r>
          </a:p>
        </p:txBody>
      </p:sp>
      <p:pic>
        <p:nvPicPr>
          <p:cNvPr id="6" name="Content Placeholder 5"/>
          <p:cNvPicPr>
            <a:picLocks noGrp="1" noChangeAspect="1"/>
          </p:cNvPicPr>
          <p:nvPr>
            <p:ph idx="1"/>
          </p:nvPr>
        </p:nvPicPr>
        <p:blipFill>
          <a:blip r:embed="rId3"/>
          <a:stretch>
            <a:fillRect/>
          </a:stretch>
        </p:blipFill>
        <p:spPr>
          <a:xfrm>
            <a:off x="1693996" y="1304657"/>
            <a:ext cx="5831066" cy="5194005"/>
          </a:xfrm>
          <a:prstGeom prst="rect">
            <a:avLst/>
          </a:prstGeom>
        </p:spPr>
      </p:pic>
    </p:spTree>
    <p:extLst>
      <p:ext uri="{BB962C8B-B14F-4D97-AF65-F5344CB8AC3E}">
        <p14:creationId xmlns:p14="http://schemas.microsoft.com/office/powerpoint/2010/main" val="30072934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ussell Wangersky: Riding the trauma bandwagon | Opinion | SaltWire">
            <a:extLst>
              <a:ext uri="{FF2B5EF4-FFF2-40B4-BE49-F238E27FC236}">
                <a16:creationId xmlns:a16="http://schemas.microsoft.com/office/drawing/2014/main" id="{E9E3715E-4305-1541-9FC2-8A7A25316BA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72529" y="2764854"/>
            <a:ext cx="5198942" cy="34767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043DE23-03EC-2148-AF13-2A29E7F28266}"/>
              </a:ext>
            </a:extLst>
          </p:cNvPr>
          <p:cNvSpPr>
            <a:spLocks noGrp="1"/>
          </p:cNvSpPr>
          <p:nvPr>
            <p:ph type="title"/>
          </p:nvPr>
        </p:nvSpPr>
        <p:spPr>
          <a:xfrm>
            <a:off x="457200" y="1887071"/>
            <a:ext cx="8229600" cy="990600"/>
          </a:xfrm>
        </p:spPr>
        <p:txBody>
          <a:bodyPr>
            <a:normAutofit fontScale="90000"/>
          </a:bodyPr>
          <a:lstStyle/>
          <a:p>
            <a:r>
              <a:rPr lang="en-US" dirty="0"/>
              <a:t>How might trauma be showing up in your practice?</a:t>
            </a:r>
          </a:p>
        </p:txBody>
      </p:sp>
      <p:sp>
        <p:nvSpPr>
          <p:cNvPr id="5" name="Content Placeholder 4">
            <a:extLst>
              <a:ext uri="{FF2B5EF4-FFF2-40B4-BE49-F238E27FC236}">
                <a16:creationId xmlns:a16="http://schemas.microsoft.com/office/drawing/2014/main" id="{9505A20C-8190-4345-8331-5A15A15E478E}"/>
              </a:ext>
            </a:extLst>
          </p:cNvPr>
          <p:cNvSpPr>
            <a:spLocks noGrp="1"/>
          </p:cNvSpPr>
          <p:nvPr>
            <p:ph idx="1"/>
          </p:nvPr>
        </p:nvSpPr>
        <p:spPr>
          <a:xfrm>
            <a:off x="457200" y="972671"/>
            <a:ext cx="8229600" cy="1828800"/>
          </a:xfrm>
        </p:spPr>
        <p:txBody>
          <a:bodyPr/>
          <a:lstStyle/>
          <a:p>
            <a:pPr marL="0" indent="0" algn="ctr">
              <a:buNone/>
            </a:pPr>
            <a:endParaRPr lang="en-US" dirty="0"/>
          </a:p>
        </p:txBody>
      </p:sp>
    </p:spTree>
    <p:extLst>
      <p:ext uri="{BB962C8B-B14F-4D97-AF65-F5344CB8AC3E}">
        <p14:creationId xmlns:p14="http://schemas.microsoft.com/office/powerpoint/2010/main" val="41091057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4BAFC-8504-F34C-AEF3-26B2FE44DAA4}"/>
              </a:ext>
            </a:extLst>
          </p:cNvPr>
          <p:cNvSpPr>
            <a:spLocks noGrp="1"/>
          </p:cNvSpPr>
          <p:nvPr>
            <p:ph type="title"/>
          </p:nvPr>
        </p:nvSpPr>
        <p:spPr/>
        <p:txBody>
          <a:bodyPr>
            <a:normAutofit fontScale="90000"/>
          </a:bodyPr>
          <a:lstStyle/>
          <a:p>
            <a:r>
              <a:rPr lang="en-US" dirty="0"/>
              <a:t>Trauma’s effects are adaptive, not pathological</a:t>
            </a:r>
          </a:p>
        </p:txBody>
      </p:sp>
      <p:sp>
        <p:nvSpPr>
          <p:cNvPr id="3" name="Content Placeholder 2">
            <a:extLst>
              <a:ext uri="{FF2B5EF4-FFF2-40B4-BE49-F238E27FC236}">
                <a16:creationId xmlns:a16="http://schemas.microsoft.com/office/drawing/2014/main" id="{A57B0C7C-3609-9E4A-8FBA-7959D31CC5EE}"/>
              </a:ext>
            </a:extLst>
          </p:cNvPr>
          <p:cNvSpPr>
            <a:spLocks noGrp="1"/>
          </p:cNvSpPr>
          <p:nvPr>
            <p:ph idx="1"/>
          </p:nvPr>
        </p:nvSpPr>
        <p:spPr>
          <a:xfrm>
            <a:off x="457200" y="1813560"/>
            <a:ext cx="8229600" cy="4876800"/>
          </a:xfrm>
        </p:spPr>
        <p:txBody>
          <a:bodyPr/>
          <a:lstStyle/>
          <a:p>
            <a:r>
              <a:rPr lang="en-US" dirty="0"/>
              <a:t>Promoting survival when a child feels threatened at home or in the community</a:t>
            </a:r>
          </a:p>
          <a:p>
            <a:endParaRPr lang="en-US" dirty="0"/>
          </a:p>
          <a:p>
            <a:endParaRPr lang="en-US" dirty="0"/>
          </a:p>
          <a:p>
            <a:endParaRPr lang="en-US" dirty="0"/>
          </a:p>
          <a:p>
            <a:endParaRPr lang="en-US" dirty="0"/>
          </a:p>
          <a:p>
            <a:endParaRPr lang="en-US" dirty="0"/>
          </a:p>
          <a:p>
            <a:endParaRPr lang="en-US" dirty="0"/>
          </a:p>
          <a:p>
            <a:pPr marL="0" indent="0">
              <a:buNone/>
            </a:pPr>
            <a:endParaRPr lang="en-US" dirty="0"/>
          </a:p>
          <a:p>
            <a:r>
              <a:rPr lang="en-US" dirty="0"/>
              <a:t>But they are problematic for learning and behaving well in the classroom.</a:t>
            </a:r>
          </a:p>
        </p:txBody>
      </p:sp>
      <p:pic>
        <p:nvPicPr>
          <p:cNvPr id="17410" name="Picture 2" descr="Top 11 Songs About Survival: Outlasting the Coronavirus Pandemic">
            <a:extLst>
              <a:ext uri="{FF2B5EF4-FFF2-40B4-BE49-F238E27FC236}">
                <a16:creationId xmlns:a16="http://schemas.microsoft.com/office/drawing/2014/main" id="{F2039419-8874-EE4E-9D35-2F33ABD37E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85160"/>
            <a:ext cx="37973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Why don't predators ever totally wipe out their prey? - Futurity">
            <a:extLst>
              <a:ext uri="{FF2B5EF4-FFF2-40B4-BE49-F238E27FC236}">
                <a16:creationId xmlns:a16="http://schemas.microsoft.com/office/drawing/2014/main" id="{44BE8A67-1190-6642-B8BE-A3FE054EC5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3172460"/>
            <a:ext cx="3771900" cy="215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7133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35361-7E1A-B64E-8230-EB2DE344798A}"/>
              </a:ext>
            </a:extLst>
          </p:cNvPr>
          <p:cNvSpPr>
            <a:spLocks noGrp="1"/>
          </p:cNvSpPr>
          <p:nvPr>
            <p:ph type="title"/>
          </p:nvPr>
        </p:nvSpPr>
        <p:spPr/>
        <p:txBody>
          <a:bodyPr>
            <a:normAutofit fontScale="90000"/>
          </a:bodyPr>
          <a:lstStyle/>
          <a:p>
            <a:r>
              <a:rPr lang="en-US" dirty="0"/>
              <a:t>Understanding trauma shifts the question</a:t>
            </a:r>
          </a:p>
        </p:txBody>
      </p:sp>
      <p:sp>
        <p:nvSpPr>
          <p:cNvPr id="3" name="Content Placeholder 2">
            <a:extLst>
              <a:ext uri="{FF2B5EF4-FFF2-40B4-BE49-F238E27FC236}">
                <a16:creationId xmlns:a16="http://schemas.microsoft.com/office/drawing/2014/main" id="{681B0DD0-68EC-B447-A1EA-83C7A32622CB}"/>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sz="2800" dirty="0"/>
              <a:t>From “What’s wrong with you?”</a:t>
            </a:r>
          </a:p>
          <a:p>
            <a:pPr marL="0" indent="0" algn="ctr">
              <a:buNone/>
            </a:pPr>
            <a:endParaRPr lang="en-US" sz="2800" dirty="0"/>
          </a:p>
          <a:p>
            <a:pPr marL="0" indent="0" algn="ctr">
              <a:buNone/>
            </a:pPr>
            <a:r>
              <a:rPr lang="en-US" sz="2800" dirty="0"/>
              <a:t>To “What happened to you, and how can I help?”</a:t>
            </a:r>
          </a:p>
        </p:txBody>
      </p:sp>
      <p:pic>
        <p:nvPicPr>
          <p:cNvPr id="1030" name="Picture 6" descr="Compassion | Hidden Brain : NPR">
            <a:extLst>
              <a:ext uri="{FF2B5EF4-FFF2-40B4-BE49-F238E27FC236}">
                <a16:creationId xmlns:a16="http://schemas.microsoft.com/office/drawing/2014/main" id="{DF535387-D1C7-2C41-9AF5-8A44F41A90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782" y="4498624"/>
            <a:ext cx="3149889" cy="2359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3927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328862"/>
            <a:ext cx="5220325" cy="2342029"/>
          </a:xfrm>
        </p:spPr>
        <p:txBody>
          <a:bodyPr>
            <a:normAutofit fontScale="90000"/>
          </a:bodyPr>
          <a:lstStyle/>
          <a:p>
            <a:r>
              <a:rPr lang="en-US" cap="none" dirty="0"/>
              <a:t>Trauma’s effects on behavior are often misinterpreted by schools</a:t>
            </a:r>
          </a:p>
        </p:txBody>
      </p:sp>
      <p:sp>
        <p:nvSpPr>
          <p:cNvPr id="5" name="Text Placeholder 4"/>
          <p:cNvSpPr>
            <a:spLocks noGrp="1"/>
          </p:cNvSpPr>
          <p:nvPr>
            <p:ph type="body" idx="1"/>
          </p:nvPr>
        </p:nvSpPr>
        <p:spPr>
          <a:xfrm>
            <a:off x="685800" y="5300906"/>
            <a:ext cx="7772400" cy="1500187"/>
          </a:xfrm>
        </p:spPr>
        <p:txBody>
          <a:bodyPr/>
          <a:lstStyle/>
          <a:p>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06125" y="1472855"/>
            <a:ext cx="3546030" cy="2342029"/>
          </a:xfrm>
          <a:prstGeom prst="rect">
            <a:avLst/>
          </a:prstGeom>
        </p:spPr>
      </p:pic>
    </p:spTree>
    <p:extLst>
      <p:ext uri="{BB962C8B-B14F-4D97-AF65-F5344CB8AC3E}">
        <p14:creationId xmlns:p14="http://schemas.microsoft.com/office/powerpoint/2010/main" val="1232712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8136A-FFF3-8141-9CF9-A7FD3AA4D34E}"/>
              </a:ext>
            </a:extLst>
          </p:cNvPr>
          <p:cNvSpPr>
            <a:spLocks noGrp="1"/>
          </p:cNvSpPr>
          <p:nvPr>
            <p:ph type="title"/>
          </p:nvPr>
        </p:nvSpPr>
        <p:spPr>
          <a:xfrm>
            <a:off x="685800" y="1808535"/>
            <a:ext cx="7772400" cy="2200275"/>
          </a:xfrm>
        </p:spPr>
        <p:txBody>
          <a:bodyPr>
            <a:normAutofit fontScale="90000"/>
          </a:bodyPr>
          <a:lstStyle/>
          <a:p>
            <a:r>
              <a:rPr lang="en-US" cap="none" dirty="0"/>
              <a:t>Black students generally still perform significantly less well than white students educationally</a:t>
            </a:r>
          </a:p>
        </p:txBody>
      </p:sp>
      <p:sp>
        <p:nvSpPr>
          <p:cNvPr id="3" name="Text Placeholder 2">
            <a:extLst>
              <a:ext uri="{FF2B5EF4-FFF2-40B4-BE49-F238E27FC236}">
                <a16:creationId xmlns:a16="http://schemas.microsoft.com/office/drawing/2014/main" id="{E73EEAF6-8134-6140-AA68-FCB984FA6D16}"/>
              </a:ext>
            </a:extLst>
          </p:cNvPr>
          <p:cNvSpPr>
            <a:spLocks noGrp="1"/>
          </p:cNvSpPr>
          <p:nvPr>
            <p:ph type="body" idx="1"/>
          </p:nvPr>
        </p:nvSpPr>
        <p:spPr>
          <a:xfrm>
            <a:off x="685800" y="664464"/>
            <a:ext cx="7772400" cy="1500187"/>
          </a:xfrm>
        </p:spPr>
        <p:txBody>
          <a:bodyPr/>
          <a:lstStyle/>
          <a:p>
            <a:r>
              <a:rPr lang="en-US" cap="small" dirty="0"/>
              <a:t>Overview of Race and Education:</a:t>
            </a:r>
          </a:p>
        </p:txBody>
      </p:sp>
      <p:pic>
        <p:nvPicPr>
          <p:cNvPr id="2050" name="Picture 2" descr="Students taking notes in class">
            <a:extLst>
              <a:ext uri="{FF2B5EF4-FFF2-40B4-BE49-F238E27FC236}">
                <a16:creationId xmlns:a16="http://schemas.microsoft.com/office/drawing/2014/main" id="{73C117C9-FFB2-0E4C-B823-92C24FFCFDA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10635" y="3698315"/>
            <a:ext cx="4350871" cy="2855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399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cs typeface="Chalkboard"/>
              </a:rPr>
              <a:t>“Child Challenges Authority – is Disrespectful” or “Disruptive”</a:t>
            </a:r>
            <a:endParaRPr lang="en-US" dirty="0"/>
          </a:p>
        </p:txBody>
      </p:sp>
      <p:sp>
        <p:nvSpPr>
          <p:cNvPr id="3" name="Content Placeholder 2"/>
          <p:cNvSpPr>
            <a:spLocks noGrp="1"/>
          </p:cNvSpPr>
          <p:nvPr>
            <p:ph idx="1"/>
          </p:nvPr>
        </p:nvSpPr>
        <p:spPr/>
        <p:txBody>
          <a:bodyPr/>
          <a:lstStyle/>
          <a:p>
            <a:pPr>
              <a:buFont typeface="Wingdings" charset="2"/>
              <a:buChar char="Ø"/>
            </a:pPr>
            <a:r>
              <a:rPr lang="en-US" sz="3200" dirty="0">
                <a:latin typeface="Tw Cen MT"/>
                <a:cs typeface="Tw Cen MT"/>
              </a:rPr>
              <a:t>Triggered and is in FIGHT</a:t>
            </a:r>
          </a:p>
          <a:p>
            <a:pPr>
              <a:buFont typeface="Wingdings" charset="2"/>
              <a:buChar char="Ø"/>
            </a:pPr>
            <a:r>
              <a:rPr lang="en-US" sz="3200" dirty="0">
                <a:latin typeface="Tw Cen MT"/>
                <a:cs typeface="Tw Cen MT"/>
              </a:rPr>
              <a:t>Dysregulated and is STUCK</a:t>
            </a:r>
          </a:p>
          <a:p>
            <a:pPr>
              <a:buFont typeface="Wingdings" charset="2"/>
              <a:buChar char="Ø"/>
            </a:pPr>
            <a:r>
              <a:rPr lang="en-US" sz="3200" dirty="0">
                <a:latin typeface="Tw Cen MT"/>
                <a:cs typeface="Tw Cen MT"/>
              </a:rPr>
              <a:t>Anxious, feeling unsafe</a:t>
            </a:r>
          </a:p>
          <a:p>
            <a:pPr>
              <a:buFont typeface="Wingdings" charset="2"/>
              <a:buChar char="Ø"/>
            </a:pPr>
            <a:r>
              <a:rPr lang="en-US" sz="3200" dirty="0">
                <a:latin typeface="Tw Cen MT"/>
                <a:cs typeface="Tw Cen MT"/>
              </a:rPr>
              <a:t>In a survival state</a:t>
            </a:r>
          </a:p>
          <a:p>
            <a:pPr>
              <a:buFont typeface="Wingdings" charset="2"/>
              <a:buChar char="Ø"/>
            </a:pPr>
            <a:r>
              <a:rPr lang="en-US" sz="3200" dirty="0">
                <a:latin typeface="Tw Cen MT"/>
                <a:cs typeface="Tw Cen MT"/>
              </a:rPr>
              <a:t>Not able to process </a:t>
            </a:r>
          </a:p>
          <a:p>
            <a:pPr>
              <a:buFont typeface="Wingdings" charset="2"/>
              <a:buChar char="Ø"/>
            </a:pPr>
            <a:r>
              <a:rPr lang="en-US" sz="3200" dirty="0">
                <a:latin typeface="Tw Cen MT"/>
                <a:cs typeface="Tw Cen MT"/>
              </a:rPr>
              <a:t>Sensory overload</a:t>
            </a:r>
          </a:p>
          <a:p>
            <a:pPr>
              <a:buFont typeface="Wingdings" charset="2"/>
              <a:buChar char="Ø"/>
            </a:pPr>
            <a:r>
              <a:rPr lang="en-US" sz="3200" dirty="0">
                <a:latin typeface="Tw Cen MT"/>
                <a:cs typeface="Tw Cen MT"/>
              </a:rPr>
              <a:t>Filled with shame and fear about making a mistake</a:t>
            </a:r>
          </a:p>
          <a:p>
            <a:endParaRPr lang="en-US" dirty="0"/>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95181" y="1573213"/>
            <a:ext cx="2979737" cy="297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79959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66A9B-EA90-584B-A215-499C559FD75E}"/>
              </a:ext>
            </a:extLst>
          </p:cNvPr>
          <p:cNvSpPr>
            <a:spLocks noGrp="1"/>
          </p:cNvSpPr>
          <p:nvPr>
            <p:ph type="title"/>
          </p:nvPr>
        </p:nvSpPr>
        <p:spPr/>
        <p:txBody>
          <a:bodyPr>
            <a:normAutofit fontScale="90000"/>
          </a:bodyPr>
          <a:lstStyle/>
          <a:p>
            <a:r>
              <a:rPr lang="en-US" i="1" dirty="0"/>
              <a:t>“Child intentionally hurt others” and “acted with intent and forethought”</a:t>
            </a:r>
          </a:p>
        </p:txBody>
      </p:sp>
      <p:sp>
        <p:nvSpPr>
          <p:cNvPr id="3" name="Content Placeholder 2">
            <a:extLst>
              <a:ext uri="{FF2B5EF4-FFF2-40B4-BE49-F238E27FC236}">
                <a16:creationId xmlns:a16="http://schemas.microsoft.com/office/drawing/2014/main" id="{E986ADA1-CE5A-834E-9102-68935C792CF5}"/>
              </a:ext>
            </a:extLst>
          </p:cNvPr>
          <p:cNvSpPr>
            <a:spLocks noGrp="1"/>
          </p:cNvSpPr>
          <p:nvPr>
            <p:ph idx="1"/>
          </p:nvPr>
        </p:nvSpPr>
        <p:spPr>
          <a:xfrm>
            <a:off x="457200" y="1810063"/>
            <a:ext cx="8229600" cy="4876800"/>
          </a:xfrm>
        </p:spPr>
        <p:txBody>
          <a:bodyPr/>
          <a:lstStyle/>
          <a:p>
            <a:pPr>
              <a:buFont typeface="Wingdings" pitchFamily="2" charset="2"/>
              <a:buChar char="Ø"/>
            </a:pPr>
            <a:r>
              <a:rPr lang="en-US" sz="3200" dirty="0">
                <a:latin typeface="Tw Cen MT" panose="020B0602020104020603" pitchFamily="34" charset="77"/>
              </a:rPr>
              <a:t>Triggered and in FIGHT</a:t>
            </a:r>
          </a:p>
          <a:p>
            <a:pPr>
              <a:buFont typeface="Wingdings" pitchFamily="2" charset="2"/>
              <a:buChar char="Ø"/>
            </a:pPr>
            <a:r>
              <a:rPr lang="en-US" sz="3200" dirty="0">
                <a:latin typeface="Tw Cen MT" panose="020B0602020104020603" pitchFamily="34" charset="77"/>
              </a:rPr>
              <a:t>Acting without thinking (impulsively), not thinking logically or about consequences </a:t>
            </a:r>
          </a:p>
          <a:p>
            <a:pPr>
              <a:buFont typeface="Wingdings" pitchFamily="2" charset="2"/>
              <a:buChar char="Ø"/>
            </a:pPr>
            <a:r>
              <a:rPr lang="en-US" sz="3200" dirty="0">
                <a:latin typeface="Tw Cen MT" panose="020B0602020104020603" pitchFamily="34" charset="77"/>
              </a:rPr>
              <a:t>Lower-brain thinking</a:t>
            </a:r>
          </a:p>
          <a:p>
            <a:pPr>
              <a:buFont typeface="Wingdings" charset="2"/>
              <a:buChar char="Ø"/>
            </a:pPr>
            <a:r>
              <a:rPr lang="en-US" sz="3200" dirty="0">
                <a:latin typeface="Tw Cen MT"/>
                <a:cs typeface="Tw Cen MT"/>
              </a:rPr>
              <a:t>In a survival state</a:t>
            </a:r>
          </a:p>
          <a:p>
            <a:pPr>
              <a:buFont typeface="Wingdings" pitchFamily="2" charset="2"/>
              <a:buChar char="Ø"/>
            </a:pPr>
            <a:r>
              <a:rPr lang="en-US" sz="3200" dirty="0">
                <a:latin typeface="Tw Cen MT" panose="020B0602020104020603" pitchFamily="34" charset="77"/>
              </a:rPr>
              <a:t>Dysregulated</a:t>
            </a:r>
          </a:p>
          <a:p>
            <a:endParaRPr lang="en-US" dirty="0"/>
          </a:p>
          <a:p>
            <a:endParaRPr lang="en-US" dirty="0"/>
          </a:p>
          <a:p>
            <a:endParaRPr lang="en-US" dirty="0"/>
          </a:p>
        </p:txBody>
      </p:sp>
      <p:pic>
        <p:nvPicPr>
          <p:cNvPr id="13314" name="Picture 2" descr="A fight at La Porte High School goes viral, parents express ...">
            <a:extLst>
              <a:ext uri="{FF2B5EF4-FFF2-40B4-BE49-F238E27FC236}">
                <a16:creationId xmlns:a16="http://schemas.microsoft.com/office/drawing/2014/main" id="{A13038B6-0ED1-A841-88B8-C2498CD54B3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54267" y="3553206"/>
            <a:ext cx="2588894" cy="3133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6229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Trauma feeds the school to prison pipeline</a:t>
            </a:r>
          </a:p>
        </p:txBody>
      </p:sp>
      <p:sp>
        <p:nvSpPr>
          <p:cNvPr id="3" name="Content Placeholder 2"/>
          <p:cNvSpPr>
            <a:spLocks noGrp="1"/>
          </p:cNvSpPr>
          <p:nvPr>
            <p:ph idx="1"/>
          </p:nvPr>
        </p:nvSpPr>
        <p:spPr>
          <a:xfrm>
            <a:off x="3087974" y="1738859"/>
            <a:ext cx="5471410" cy="4441507"/>
          </a:xfrm>
        </p:spPr>
        <p:txBody>
          <a:bodyPr>
            <a:normAutofit/>
          </a:bodyPr>
          <a:lstStyle/>
          <a:p>
            <a:r>
              <a:rPr lang="en-US" dirty="0"/>
              <a:t>Youth in the delinquency system have disproportionate rates of trauma</a:t>
            </a:r>
          </a:p>
          <a:p>
            <a:r>
              <a:rPr lang="en-US" dirty="0"/>
              <a:t>OJJDP reports that 93% of juvenile offenders report at least 1+ ACE; average of 6 ACES</a:t>
            </a:r>
          </a:p>
          <a:p>
            <a:r>
              <a:rPr lang="en-US" dirty="0"/>
              <a:t>1/3 of juvenile offenders report exposure to multiple types of trauma per year </a:t>
            </a:r>
          </a:p>
          <a:p>
            <a:endParaRPr lang="en-US" dirty="0"/>
          </a:p>
        </p:txBody>
      </p:sp>
      <p:pic>
        <p:nvPicPr>
          <p:cNvPr id="4" name="Picture 3"/>
          <p:cNvPicPr>
            <a:picLocks noChangeAspect="1"/>
          </p:cNvPicPr>
          <p:nvPr/>
        </p:nvPicPr>
        <p:blipFill>
          <a:blip r:embed="rId3"/>
          <a:stretch>
            <a:fillRect/>
          </a:stretch>
        </p:blipFill>
        <p:spPr>
          <a:xfrm>
            <a:off x="457200" y="2559570"/>
            <a:ext cx="2622544" cy="1738860"/>
          </a:xfrm>
          <a:prstGeom prst="rect">
            <a:avLst/>
          </a:prstGeom>
        </p:spPr>
      </p:pic>
      <p:sp>
        <p:nvSpPr>
          <p:cNvPr id="5" name="Rectangle 4"/>
          <p:cNvSpPr/>
          <p:nvPr/>
        </p:nvSpPr>
        <p:spPr>
          <a:xfrm>
            <a:off x="457200" y="5009860"/>
            <a:ext cx="8102184" cy="1200329"/>
          </a:xfrm>
          <a:prstGeom prst="rect">
            <a:avLst/>
          </a:prstGeom>
        </p:spPr>
        <p:txBody>
          <a:bodyPr wrap="square">
            <a:spAutoFit/>
          </a:bodyPr>
          <a:lstStyle/>
          <a:p>
            <a:pPr marL="285750" indent="-285750">
              <a:buFont typeface="Arial" panose="020B0604020202020204" pitchFamily="34" charset="0"/>
              <a:buChar char="•"/>
            </a:pPr>
            <a:r>
              <a:rPr lang="en-US" dirty="0"/>
              <a:t>Parental divorce and experiencing physical abuse leads to higher rates of self-reported total offending, violent offending, and property offending</a:t>
            </a:r>
          </a:p>
          <a:p>
            <a:pPr marL="285750" indent="-285750">
              <a:buFont typeface="Arial" panose="020B0604020202020204" pitchFamily="34" charset="0"/>
              <a:buChar char="•"/>
            </a:pPr>
            <a:r>
              <a:rPr lang="en-US" dirty="0"/>
              <a:t>Girls in the juvenile justice system are disproportionately victims of sexual violence.</a:t>
            </a:r>
          </a:p>
        </p:txBody>
      </p:sp>
    </p:spTree>
    <p:extLst>
      <p:ext uri="{BB962C8B-B14F-4D97-AF65-F5344CB8AC3E}">
        <p14:creationId xmlns:p14="http://schemas.microsoft.com/office/powerpoint/2010/main" val="42844134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06CEA-6596-774A-9E51-F1B75CBA7ED6}"/>
              </a:ext>
            </a:extLst>
          </p:cNvPr>
          <p:cNvSpPr>
            <a:spLocks noGrp="1"/>
          </p:cNvSpPr>
          <p:nvPr>
            <p:ph type="title"/>
          </p:nvPr>
        </p:nvSpPr>
        <p:spPr/>
        <p:txBody>
          <a:bodyPr>
            <a:normAutofit fontScale="90000"/>
          </a:bodyPr>
          <a:lstStyle/>
          <a:p>
            <a:r>
              <a:rPr lang="en-US" dirty="0"/>
              <a:t>But, there’s hope: Trauma can be healed</a:t>
            </a:r>
          </a:p>
        </p:txBody>
      </p:sp>
      <p:sp>
        <p:nvSpPr>
          <p:cNvPr id="3" name="Content Placeholder 2">
            <a:extLst>
              <a:ext uri="{FF2B5EF4-FFF2-40B4-BE49-F238E27FC236}">
                <a16:creationId xmlns:a16="http://schemas.microsoft.com/office/drawing/2014/main" id="{F16E70D1-E475-E148-A9C4-2CC6E91100C5}"/>
              </a:ext>
            </a:extLst>
          </p:cNvPr>
          <p:cNvSpPr>
            <a:spLocks noGrp="1"/>
          </p:cNvSpPr>
          <p:nvPr>
            <p:ph idx="1"/>
          </p:nvPr>
        </p:nvSpPr>
        <p:spPr/>
        <p:txBody>
          <a:bodyPr/>
          <a:lstStyle/>
          <a:p>
            <a:r>
              <a:rPr lang="en-US" dirty="0"/>
              <a:t>Effects not necessarily permanent</a:t>
            </a:r>
          </a:p>
          <a:p>
            <a:r>
              <a:rPr lang="en-US" dirty="0"/>
              <a:t>“Post-traumatic growth” and healing are possible</a:t>
            </a:r>
          </a:p>
          <a:p>
            <a:pPr lvl="1"/>
            <a:r>
              <a:rPr lang="en-US" dirty="0"/>
              <a:t>Improves learning, behavior, and relationships</a:t>
            </a:r>
          </a:p>
          <a:p>
            <a:r>
              <a:rPr lang="en-US" dirty="0"/>
              <a:t>Responses should be trauma-specific and evidence-based</a:t>
            </a:r>
          </a:p>
          <a:p>
            <a:pPr lvl="1"/>
            <a:r>
              <a:rPr lang="en-US" dirty="0"/>
              <a:t>Trauma-specific therapy</a:t>
            </a:r>
          </a:p>
          <a:p>
            <a:pPr lvl="1"/>
            <a:r>
              <a:rPr lang="en-US" b="1" dirty="0"/>
              <a:t>Create an environment that prioritizes </a:t>
            </a:r>
          </a:p>
          <a:p>
            <a:pPr lvl="2"/>
            <a:r>
              <a:rPr lang="en-US" b="1" dirty="0"/>
              <a:t>Physical and emotional safety</a:t>
            </a:r>
          </a:p>
          <a:p>
            <a:pPr lvl="2"/>
            <a:r>
              <a:rPr lang="en-US" b="1" dirty="0"/>
              <a:t>Trusting, caring relationships</a:t>
            </a:r>
          </a:p>
          <a:p>
            <a:pPr lvl="2"/>
            <a:r>
              <a:rPr lang="en-US" b="1" dirty="0"/>
              <a:t>A sense of belonging, acceptance, and inclusion</a:t>
            </a:r>
          </a:p>
          <a:p>
            <a:pPr lvl="2"/>
            <a:r>
              <a:rPr lang="en-US" b="1" dirty="0"/>
              <a:t>De-escalation and emotional regulation</a:t>
            </a:r>
          </a:p>
          <a:p>
            <a:pPr lvl="2"/>
            <a:r>
              <a:rPr lang="en-US" b="1" dirty="0"/>
              <a:t>Unconditional positive regard and support</a:t>
            </a:r>
          </a:p>
          <a:p>
            <a:pPr lvl="2"/>
            <a:r>
              <a:rPr lang="en-US" b="1" dirty="0"/>
              <a:t>Avoiding harsh punishments</a:t>
            </a:r>
          </a:p>
          <a:p>
            <a:pPr marL="0" indent="0">
              <a:buNone/>
            </a:pPr>
            <a:endParaRPr lang="en-US" dirty="0"/>
          </a:p>
        </p:txBody>
      </p:sp>
      <p:pic>
        <p:nvPicPr>
          <p:cNvPr id="20482" name="Picture 2" descr="Healing is an inside job | Healing | The Body Mechanic®">
            <a:extLst>
              <a:ext uri="{FF2B5EF4-FFF2-40B4-BE49-F238E27FC236}">
                <a16:creationId xmlns:a16="http://schemas.microsoft.com/office/drawing/2014/main" id="{0E9147B6-7FBD-CB4E-B51D-41265B4B4F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8266" y="3348990"/>
            <a:ext cx="3105734"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040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51D041-2C57-CA46-8D27-73776D3DBA4C}"/>
              </a:ext>
            </a:extLst>
          </p:cNvPr>
          <p:cNvSpPr>
            <a:spLocks noGrp="1"/>
          </p:cNvSpPr>
          <p:nvPr>
            <p:ph type="title"/>
          </p:nvPr>
        </p:nvSpPr>
        <p:spPr>
          <a:xfrm>
            <a:off x="722312" y="2362200"/>
            <a:ext cx="8055927" cy="2200275"/>
          </a:xfrm>
        </p:spPr>
        <p:txBody>
          <a:bodyPr>
            <a:normAutofit fontScale="90000"/>
          </a:bodyPr>
          <a:lstStyle/>
          <a:p>
            <a:br>
              <a:rPr lang="en-US" cap="none" dirty="0"/>
            </a:br>
            <a:r>
              <a:rPr lang="en-US" cap="none" dirty="0"/>
              <a:t>School should be a place of solace and healing</a:t>
            </a:r>
          </a:p>
        </p:txBody>
      </p:sp>
      <p:sp>
        <p:nvSpPr>
          <p:cNvPr id="5" name="Text Placeholder 4">
            <a:extLst>
              <a:ext uri="{FF2B5EF4-FFF2-40B4-BE49-F238E27FC236}">
                <a16:creationId xmlns:a16="http://schemas.microsoft.com/office/drawing/2014/main" id="{BD130AB4-BFD1-BA4B-A200-7D762105D44E}"/>
              </a:ext>
            </a:extLst>
          </p:cNvPr>
          <p:cNvSpPr>
            <a:spLocks noGrp="1"/>
          </p:cNvSpPr>
          <p:nvPr>
            <p:ph type="body" idx="1"/>
          </p:nvPr>
        </p:nvSpPr>
        <p:spPr/>
        <p:txBody>
          <a:bodyPr/>
          <a:lstStyle/>
          <a:p>
            <a:r>
              <a:rPr lang="en-US" dirty="0"/>
              <a:t>Trauma-responsive education is the “greatest hope” for traumatized children – </a:t>
            </a:r>
            <a:r>
              <a:rPr lang="en-US" i="1" dirty="0"/>
              <a:t>Bessel Van der Kolk</a:t>
            </a:r>
            <a:endParaRPr lang="en-US" dirty="0"/>
          </a:p>
        </p:txBody>
      </p:sp>
      <p:pic>
        <p:nvPicPr>
          <p:cNvPr id="5122" name="Picture 2" descr="Healing Grace Counseling Center">
            <a:extLst>
              <a:ext uri="{FF2B5EF4-FFF2-40B4-BE49-F238E27FC236}">
                <a16:creationId xmlns:a16="http://schemas.microsoft.com/office/drawing/2014/main" id="{5634BE98-A4FA-0547-B113-14C900FE2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9337" y="635515"/>
            <a:ext cx="3467100" cy="234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8527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283482" y="2736511"/>
            <a:ext cx="2211231" cy="1786674"/>
          </a:xfrm>
          <a:prstGeom prst="rect">
            <a:avLst/>
          </a:prstGeom>
        </p:spPr>
      </p:pic>
      <p:sp>
        <p:nvSpPr>
          <p:cNvPr id="5" name="Text Placeholder 4"/>
          <p:cNvSpPr>
            <a:spLocks noGrp="1"/>
          </p:cNvSpPr>
          <p:nvPr>
            <p:ph type="body" idx="1"/>
          </p:nvPr>
        </p:nvSpPr>
        <p:spPr>
          <a:xfrm>
            <a:off x="438665" y="2375121"/>
            <a:ext cx="8266669" cy="4285129"/>
          </a:xfrm>
        </p:spPr>
        <p:txBody>
          <a:bodyPr>
            <a:normAutofit/>
          </a:bodyPr>
          <a:lstStyle/>
          <a:p>
            <a:endParaRPr lang="en-US" sz="4000" dirty="0"/>
          </a:p>
          <a:p>
            <a:endParaRPr lang="en-US" sz="4000" dirty="0"/>
          </a:p>
          <a:p>
            <a:endParaRPr lang="en-US" sz="4000" dirty="0"/>
          </a:p>
          <a:p>
            <a:pPr algn="ctr"/>
            <a:r>
              <a:rPr lang="en-US" sz="4000" dirty="0"/>
              <a:t>Is trauma-responsive education a legal imperative?</a:t>
            </a:r>
          </a:p>
        </p:txBody>
      </p:sp>
      <p:pic>
        <p:nvPicPr>
          <p:cNvPr id="8" name="Picture 7"/>
          <p:cNvPicPr>
            <a:picLocks noChangeAspect="1"/>
          </p:cNvPicPr>
          <p:nvPr/>
        </p:nvPicPr>
        <p:blipFill>
          <a:blip r:embed="rId4"/>
          <a:stretch>
            <a:fillRect/>
          </a:stretch>
        </p:blipFill>
        <p:spPr>
          <a:xfrm>
            <a:off x="722313" y="2736511"/>
            <a:ext cx="2571750" cy="1781175"/>
          </a:xfrm>
          <a:prstGeom prst="rect">
            <a:avLst/>
          </a:prstGeom>
        </p:spPr>
      </p:pic>
      <p:pic>
        <p:nvPicPr>
          <p:cNvPr id="9" name="Picture 8"/>
          <p:cNvPicPr>
            <a:picLocks noChangeAspect="1"/>
          </p:cNvPicPr>
          <p:nvPr/>
        </p:nvPicPr>
        <p:blipFill>
          <a:blip r:embed="rId5"/>
          <a:stretch>
            <a:fillRect/>
          </a:stretch>
        </p:blipFill>
        <p:spPr>
          <a:xfrm>
            <a:off x="3479085" y="2736511"/>
            <a:ext cx="2619375" cy="1743075"/>
          </a:xfrm>
          <a:prstGeom prst="rect">
            <a:avLst/>
          </a:prstGeom>
        </p:spPr>
      </p:pic>
    </p:spTree>
    <p:extLst>
      <p:ext uri="{BB962C8B-B14F-4D97-AF65-F5344CB8AC3E}">
        <p14:creationId xmlns:p14="http://schemas.microsoft.com/office/powerpoint/2010/main" val="4983096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2710F-6868-6449-BA98-2CA1E616BDF3}"/>
              </a:ext>
            </a:extLst>
          </p:cNvPr>
          <p:cNvSpPr>
            <a:spLocks noGrp="1"/>
          </p:cNvSpPr>
          <p:nvPr>
            <p:ph type="title"/>
          </p:nvPr>
        </p:nvSpPr>
        <p:spPr/>
        <p:txBody>
          <a:bodyPr>
            <a:normAutofit fontScale="90000"/>
          </a:bodyPr>
          <a:lstStyle/>
          <a:p>
            <a:r>
              <a:rPr lang="en-US" dirty="0"/>
              <a:t>Special Education was designed to be evidence-based</a:t>
            </a:r>
          </a:p>
        </p:txBody>
      </p:sp>
      <p:sp>
        <p:nvSpPr>
          <p:cNvPr id="3" name="Content Placeholder 2">
            <a:extLst>
              <a:ext uri="{FF2B5EF4-FFF2-40B4-BE49-F238E27FC236}">
                <a16:creationId xmlns:a16="http://schemas.microsoft.com/office/drawing/2014/main" id="{24DAD28E-1607-1C44-871B-10ACC6108242}"/>
              </a:ext>
            </a:extLst>
          </p:cNvPr>
          <p:cNvSpPr>
            <a:spLocks noGrp="1"/>
          </p:cNvSpPr>
          <p:nvPr>
            <p:ph idx="1"/>
          </p:nvPr>
        </p:nvSpPr>
        <p:spPr/>
        <p:txBody>
          <a:bodyPr/>
          <a:lstStyle/>
          <a:p>
            <a:endParaRPr lang="en-US" dirty="0"/>
          </a:p>
        </p:txBody>
      </p:sp>
      <p:pic>
        <p:nvPicPr>
          <p:cNvPr id="14338" name="Picture 2" descr="Emerging vs. Strong Research to Support Evidence-Based Design ...">
            <a:extLst>
              <a:ext uri="{FF2B5EF4-FFF2-40B4-BE49-F238E27FC236}">
                <a16:creationId xmlns:a16="http://schemas.microsoft.com/office/drawing/2014/main" id="{FDFF9786-6AA3-7349-B102-981E432978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2391032"/>
            <a:ext cx="3282264" cy="32822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ED1F420-71DE-1E41-BB45-F40EA78FD8DC}"/>
              </a:ext>
            </a:extLst>
          </p:cNvPr>
          <p:cNvSpPr txBox="1"/>
          <p:nvPr/>
        </p:nvSpPr>
        <p:spPr>
          <a:xfrm>
            <a:off x="3294198" y="1945500"/>
            <a:ext cx="2980368" cy="369332"/>
          </a:xfrm>
          <a:prstGeom prst="rect">
            <a:avLst/>
          </a:prstGeom>
          <a:noFill/>
        </p:spPr>
        <p:txBody>
          <a:bodyPr wrap="none" rtlCol="0">
            <a:spAutoFit/>
          </a:bodyPr>
          <a:lstStyle/>
          <a:p>
            <a:r>
              <a:rPr lang="en-US" dirty="0"/>
              <a:t>IDEA and Section 504/ADA</a:t>
            </a:r>
          </a:p>
        </p:txBody>
      </p:sp>
    </p:spTree>
    <p:extLst>
      <p:ext uri="{BB962C8B-B14F-4D97-AF65-F5344CB8AC3E}">
        <p14:creationId xmlns:p14="http://schemas.microsoft.com/office/powerpoint/2010/main" val="25874130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Schools must identify and educate children with disabilities</a:t>
            </a:r>
          </a:p>
        </p:txBody>
      </p:sp>
      <p:sp>
        <p:nvSpPr>
          <p:cNvPr id="3" name="Content Placeholder 2"/>
          <p:cNvSpPr>
            <a:spLocks noGrp="1"/>
          </p:cNvSpPr>
          <p:nvPr>
            <p:ph idx="1"/>
          </p:nvPr>
        </p:nvSpPr>
        <p:spPr>
          <a:xfrm>
            <a:off x="457200" y="2754921"/>
            <a:ext cx="8229600" cy="4876800"/>
          </a:xfrm>
        </p:spPr>
        <p:txBody>
          <a:bodyPr/>
          <a:lstStyle/>
          <a:p>
            <a:pPr marL="0" indent="0">
              <a:buNone/>
            </a:pPr>
            <a:endParaRPr lang="en-US" dirty="0"/>
          </a:p>
          <a:p>
            <a:pPr marL="0" indent="0">
              <a:buNone/>
            </a:pPr>
            <a:r>
              <a:rPr lang="en-US" dirty="0"/>
              <a:t>IDEA and Section 504/ADA MANDATE that schools:</a:t>
            </a:r>
          </a:p>
          <a:p>
            <a:pPr marL="0" indent="0">
              <a:buNone/>
            </a:pPr>
            <a:endParaRPr lang="en-US" dirty="0"/>
          </a:p>
          <a:p>
            <a:r>
              <a:rPr lang="en-US" b="1" dirty="0"/>
              <a:t>Locate, evaluate, and provide an individualized education to EVERY child with a disability, even if that disability stems from trauma.</a:t>
            </a:r>
          </a:p>
          <a:p>
            <a:pPr marL="0" indent="0">
              <a:buNone/>
            </a:pPr>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5753061" y="1028700"/>
            <a:ext cx="1957555" cy="1957555"/>
          </a:xfrm>
          <a:prstGeom prst="rect">
            <a:avLst/>
          </a:prstGeom>
        </p:spPr>
      </p:pic>
    </p:spTree>
    <p:extLst>
      <p:ext uri="{BB962C8B-B14F-4D97-AF65-F5344CB8AC3E}">
        <p14:creationId xmlns:p14="http://schemas.microsoft.com/office/powerpoint/2010/main" val="37860505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C794-147E-A54A-A0A7-E7571748F273}"/>
              </a:ext>
            </a:extLst>
          </p:cNvPr>
          <p:cNvSpPr>
            <a:spLocks noGrp="1"/>
          </p:cNvSpPr>
          <p:nvPr>
            <p:ph type="title"/>
          </p:nvPr>
        </p:nvSpPr>
        <p:spPr/>
        <p:txBody>
          <a:bodyPr>
            <a:normAutofit fontScale="90000"/>
          </a:bodyPr>
          <a:lstStyle/>
          <a:p>
            <a:r>
              <a:rPr lang="en-US" dirty="0"/>
              <a:t>Trauma can be a disability under the law</a:t>
            </a:r>
          </a:p>
        </p:txBody>
      </p:sp>
      <p:sp>
        <p:nvSpPr>
          <p:cNvPr id="3" name="Content Placeholder 2">
            <a:extLst>
              <a:ext uri="{FF2B5EF4-FFF2-40B4-BE49-F238E27FC236}">
                <a16:creationId xmlns:a16="http://schemas.microsoft.com/office/drawing/2014/main" id="{FD6F80EB-FE8C-274D-8C5B-35F9F3FA6EF8}"/>
              </a:ext>
            </a:extLst>
          </p:cNvPr>
          <p:cNvSpPr>
            <a:spLocks noGrp="1"/>
          </p:cNvSpPr>
          <p:nvPr>
            <p:ph idx="1"/>
          </p:nvPr>
        </p:nvSpPr>
        <p:spPr/>
        <p:txBody>
          <a:bodyPr>
            <a:normAutofit lnSpcReduction="10000"/>
          </a:bodyPr>
          <a:lstStyle/>
          <a:p>
            <a:r>
              <a:rPr lang="en-US" dirty="0"/>
              <a:t>Under Section 504, </a:t>
            </a:r>
          </a:p>
          <a:p>
            <a:pPr lvl="1"/>
            <a:r>
              <a:rPr lang="en-US" dirty="0"/>
              <a:t>Disability = ANY significant physical or mental impairment of a major life activity, such as thinking</a:t>
            </a:r>
          </a:p>
          <a:p>
            <a:pPr lvl="1"/>
            <a:endParaRPr lang="en-US" dirty="0"/>
          </a:p>
          <a:p>
            <a:pPr marL="0" indent="0">
              <a:buNone/>
            </a:pPr>
            <a:r>
              <a:rPr lang="en-US" b="1" dirty="0"/>
              <a:t>Courts have supported the notion that trauma and adversity causes disability</a:t>
            </a:r>
          </a:p>
          <a:p>
            <a:r>
              <a:rPr lang="en-US" sz="1900" i="1" dirty="0"/>
              <a:t>Peter P v. Compton Unified School District</a:t>
            </a:r>
            <a:r>
              <a:rPr lang="en-US" sz="1900" dirty="0"/>
              <a:t>, 135 F. Supp. 3d 1098, 111-12 (C.D. Cal. 2015) </a:t>
            </a:r>
          </a:p>
          <a:p>
            <a:r>
              <a:rPr lang="en-US" sz="1900" i="1" dirty="0"/>
              <a:t>Stephen C. v. Bureau of Indian Education</a:t>
            </a:r>
            <a:r>
              <a:rPr lang="en-US" sz="1900" dirty="0"/>
              <a:t>, No. CV-17-08004–PCT-SPL, 2018 U.S. Dist. LEXIS 68083 (D. Ariz. Mar. 29, 2018).  </a:t>
            </a:r>
          </a:p>
          <a:p>
            <a:pPr marL="0" indent="0">
              <a:buNone/>
            </a:pPr>
            <a:endParaRPr lang="en-US" dirty="0"/>
          </a:p>
          <a:p>
            <a:r>
              <a:rPr lang="en-US" b="1" dirty="0"/>
              <a:t>Trauma “can result in physiological effects constituting a physical impairment that” amounts to a disability under Section 504.</a:t>
            </a:r>
          </a:p>
        </p:txBody>
      </p:sp>
    </p:spTree>
    <p:extLst>
      <p:ext uri="{BB962C8B-B14F-4D97-AF65-F5344CB8AC3E}">
        <p14:creationId xmlns:p14="http://schemas.microsoft.com/office/powerpoint/2010/main" val="42306539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B9C47-AAF0-5148-8485-2EE8043162A7}"/>
              </a:ext>
            </a:extLst>
          </p:cNvPr>
          <p:cNvSpPr>
            <a:spLocks noGrp="1"/>
          </p:cNvSpPr>
          <p:nvPr>
            <p:ph type="title"/>
          </p:nvPr>
        </p:nvSpPr>
        <p:spPr/>
        <p:txBody>
          <a:bodyPr>
            <a:normAutofit fontScale="90000"/>
          </a:bodyPr>
          <a:lstStyle/>
          <a:p>
            <a:r>
              <a:rPr lang="en-US" dirty="0"/>
              <a:t>What if IDEA has a trauma-specific disability category?</a:t>
            </a:r>
          </a:p>
        </p:txBody>
      </p:sp>
      <p:sp>
        <p:nvSpPr>
          <p:cNvPr id="3" name="Content Placeholder 2">
            <a:extLst>
              <a:ext uri="{FF2B5EF4-FFF2-40B4-BE49-F238E27FC236}">
                <a16:creationId xmlns:a16="http://schemas.microsoft.com/office/drawing/2014/main" id="{BFA97241-97E8-6C4C-BF17-B68AAFBBEE42}"/>
              </a:ext>
            </a:extLst>
          </p:cNvPr>
          <p:cNvSpPr>
            <a:spLocks noGrp="1"/>
          </p:cNvSpPr>
          <p:nvPr>
            <p:ph idx="1"/>
          </p:nvPr>
        </p:nvSpPr>
        <p:spPr/>
        <p:txBody>
          <a:bodyPr/>
          <a:lstStyle/>
          <a:p>
            <a:endParaRPr lang="en-US" dirty="0"/>
          </a:p>
          <a:p>
            <a:r>
              <a:rPr lang="en-US" dirty="0"/>
              <a:t>To help educators understand the cause of so much disability and how to address it.</a:t>
            </a:r>
          </a:p>
          <a:p>
            <a:endParaRPr lang="en-US" dirty="0"/>
          </a:p>
        </p:txBody>
      </p:sp>
      <p:pic>
        <p:nvPicPr>
          <p:cNvPr id="8196" name="Picture 4" descr="Just Breathe&quot;">
            <a:extLst>
              <a:ext uri="{FF2B5EF4-FFF2-40B4-BE49-F238E27FC236}">
                <a16:creationId xmlns:a16="http://schemas.microsoft.com/office/drawing/2014/main" id="{EC4C352B-51DF-7E4E-B45B-8B9EEE172E1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51412" y="3171265"/>
            <a:ext cx="4509247" cy="3381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934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71647-D496-464C-A266-A6D374C11E49}"/>
              </a:ext>
            </a:extLst>
          </p:cNvPr>
          <p:cNvSpPr>
            <a:spLocks noGrp="1"/>
          </p:cNvSpPr>
          <p:nvPr>
            <p:ph type="title"/>
          </p:nvPr>
        </p:nvSpPr>
        <p:spPr/>
        <p:txBody>
          <a:bodyPr/>
          <a:lstStyle/>
          <a:p>
            <a:r>
              <a:rPr lang="en-US" dirty="0"/>
              <a:t>Race and Education</a:t>
            </a:r>
          </a:p>
        </p:txBody>
      </p:sp>
      <p:sp>
        <p:nvSpPr>
          <p:cNvPr id="3" name="Content Placeholder 2">
            <a:extLst>
              <a:ext uri="{FF2B5EF4-FFF2-40B4-BE49-F238E27FC236}">
                <a16:creationId xmlns:a16="http://schemas.microsoft.com/office/drawing/2014/main" id="{1875606D-5876-474E-93F0-A956CDEBE593}"/>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55028418-BA4B-824C-8059-DC8BB1B943A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57531"/>
            <a:ext cx="9144000" cy="6142937"/>
          </a:xfrm>
          <a:prstGeom prst="rect">
            <a:avLst/>
          </a:prstGeom>
        </p:spPr>
      </p:pic>
      <p:sp>
        <p:nvSpPr>
          <p:cNvPr id="6" name="TextBox 5">
            <a:extLst>
              <a:ext uri="{FF2B5EF4-FFF2-40B4-BE49-F238E27FC236}">
                <a16:creationId xmlns:a16="http://schemas.microsoft.com/office/drawing/2014/main" id="{A3AB8E47-55A2-7545-8BD3-917AAB9FB931}"/>
              </a:ext>
            </a:extLst>
          </p:cNvPr>
          <p:cNvSpPr txBox="1"/>
          <p:nvPr/>
        </p:nvSpPr>
        <p:spPr>
          <a:xfrm>
            <a:off x="7114290" y="2785533"/>
            <a:ext cx="1572510" cy="1815882"/>
          </a:xfrm>
          <a:prstGeom prst="rect">
            <a:avLst/>
          </a:prstGeom>
          <a:noFill/>
        </p:spPr>
        <p:txBody>
          <a:bodyPr wrap="square" rtlCol="0">
            <a:spAutoFit/>
          </a:bodyPr>
          <a:lstStyle/>
          <a:p>
            <a:r>
              <a:rPr lang="en-US" sz="2800" dirty="0">
                <a:solidFill>
                  <a:srgbClr val="C00000"/>
                </a:solidFill>
              </a:rPr>
              <a:t>Math scores,</a:t>
            </a:r>
          </a:p>
          <a:p>
            <a:r>
              <a:rPr lang="en-US" sz="2800" dirty="0">
                <a:solidFill>
                  <a:srgbClr val="C00000"/>
                </a:solidFill>
              </a:rPr>
              <a:t>17 year </a:t>
            </a:r>
            <a:r>
              <a:rPr lang="en-US" sz="2800" dirty="0" err="1">
                <a:solidFill>
                  <a:srgbClr val="C00000"/>
                </a:solidFill>
              </a:rPr>
              <a:t>olds</a:t>
            </a:r>
            <a:endParaRPr lang="en-US" sz="2800" dirty="0">
              <a:solidFill>
                <a:srgbClr val="C00000"/>
              </a:solidFill>
            </a:endParaRPr>
          </a:p>
        </p:txBody>
      </p:sp>
      <p:sp>
        <p:nvSpPr>
          <p:cNvPr id="7" name="TextBox 6">
            <a:extLst>
              <a:ext uri="{FF2B5EF4-FFF2-40B4-BE49-F238E27FC236}">
                <a16:creationId xmlns:a16="http://schemas.microsoft.com/office/drawing/2014/main" id="{9CA1FF67-AF75-AB49-90FA-91EDF5BAD677}"/>
              </a:ext>
            </a:extLst>
          </p:cNvPr>
          <p:cNvSpPr txBox="1"/>
          <p:nvPr/>
        </p:nvSpPr>
        <p:spPr>
          <a:xfrm>
            <a:off x="4227482" y="6353902"/>
            <a:ext cx="689035" cy="369332"/>
          </a:xfrm>
          <a:prstGeom prst="rect">
            <a:avLst/>
          </a:prstGeom>
          <a:noFill/>
        </p:spPr>
        <p:txBody>
          <a:bodyPr wrap="none" rtlCol="0">
            <a:spAutoFit/>
          </a:bodyPr>
          <a:lstStyle/>
          <a:p>
            <a:r>
              <a:rPr lang="en-US" dirty="0"/>
              <a:t>Time</a:t>
            </a:r>
          </a:p>
        </p:txBody>
      </p:sp>
    </p:spTree>
    <p:extLst>
      <p:ext uri="{BB962C8B-B14F-4D97-AF65-F5344CB8AC3E}">
        <p14:creationId xmlns:p14="http://schemas.microsoft.com/office/powerpoint/2010/main" val="15262215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can advocates help special education to be more trauma-informed</a:t>
            </a:r>
          </a:p>
        </p:txBody>
      </p:sp>
      <p:sp>
        <p:nvSpPr>
          <p:cNvPr id="3" name="Text Placeholder 2"/>
          <p:cNvSpPr>
            <a:spLocks noGrp="1"/>
          </p:cNvSpPr>
          <p:nvPr>
            <p:ph type="body" idx="1"/>
          </p:nvPr>
        </p:nvSpPr>
        <p:spPr/>
        <p:txBody>
          <a:bodyPr/>
          <a:lstStyle/>
          <a:p>
            <a:r>
              <a:rPr lang="en-US" dirty="0"/>
              <a:t>For a particular student?</a:t>
            </a:r>
          </a:p>
          <a:p>
            <a:endParaRPr lang="en-US" dirty="0"/>
          </a:p>
          <a:p>
            <a:r>
              <a:rPr lang="en-US" dirty="0"/>
              <a:t>Throughout the school system?</a:t>
            </a:r>
          </a:p>
        </p:txBody>
      </p:sp>
      <p:pic>
        <p:nvPicPr>
          <p:cNvPr id="4" name="Picture 3">
            <a:extLst>
              <a:ext uri="{FF2B5EF4-FFF2-40B4-BE49-F238E27FC236}">
                <a16:creationId xmlns:a16="http://schemas.microsoft.com/office/drawing/2014/main" id="{D8654C7E-F807-1A40-8A54-8C5BE23399B8}"/>
              </a:ext>
            </a:extLst>
          </p:cNvPr>
          <p:cNvPicPr>
            <a:picLocks noChangeAspect="1"/>
          </p:cNvPicPr>
          <p:nvPr/>
        </p:nvPicPr>
        <p:blipFill>
          <a:blip r:embed="rId3"/>
          <a:stretch>
            <a:fillRect/>
          </a:stretch>
        </p:blipFill>
        <p:spPr>
          <a:xfrm>
            <a:off x="5786203" y="644956"/>
            <a:ext cx="2708510" cy="1802390"/>
          </a:xfrm>
          <a:prstGeom prst="rect">
            <a:avLst/>
          </a:prstGeom>
        </p:spPr>
      </p:pic>
    </p:spTree>
    <p:extLst>
      <p:ext uri="{BB962C8B-B14F-4D97-AF65-F5344CB8AC3E}">
        <p14:creationId xmlns:p14="http://schemas.microsoft.com/office/powerpoint/2010/main" val="29542725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can an IEP become trauma-responsive?</a:t>
            </a:r>
          </a:p>
        </p:txBody>
      </p:sp>
      <p:sp>
        <p:nvSpPr>
          <p:cNvPr id="3" name="Content Placeholder 2"/>
          <p:cNvSpPr>
            <a:spLocks noGrp="1"/>
          </p:cNvSpPr>
          <p:nvPr>
            <p:ph idx="1"/>
          </p:nvPr>
        </p:nvSpPr>
        <p:spPr/>
        <p:txBody>
          <a:bodyPr>
            <a:normAutofit/>
          </a:bodyPr>
          <a:lstStyle/>
          <a:p>
            <a:r>
              <a:rPr lang="en-US" b="1" dirty="0"/>
              <a:t>Goal = make school a safe place for the child</a:t>
            </a:r>
          </a:p>
          <a:p>
            <a:pPr lvl="1"/>
            <a:r>
              <a:rPr lang="en-US" b="1" dirty="0"/>
              <a:t>Minimizing triggers</a:t>
            </a:r>
          </a:p>
          <a:p>
            <a:pPr lvl="1"/>
            <a:r>
              <a:rPr lang="en-US" b="1" dirty="0"/>
              <a:t>Identify “safe-place” and safe-place staff person</a:t>
            </a:r>
          </a:p>
          <a:p>
            <a:pPr lvl="1"/>
            <a:r>
              <a:rPr lang="en-US" b="1" dirty="0"/>
              <a:t>Help the child to feel supported rather than targeted by school</a:t>
            </a:r>
          </a:p>
          <a:p>
            <a:pPr lvl="1"/>
            <a:r>
              <a:rPr lang="en-US" b="1" dirty="0"/>
              <a:t>Avoid morally judging the child</a:t>
            </a:r>
          </a:p>
          <a:p>
            <a:pPr lvl="1"/>
            <a:r>
              <a:rPr lang="en-US" b="1" dirty="0"/>
              <a:t>Build a child’s relationships and sense of belonging at school</a:t>
            </a:r>
          </a:p>
          <a:p>
            <a:pPr lvl="1"/>
            <a:endParaRPr lang="en-US" dirty="0"/>
          </a:p>
          <a:p>
            <a:r>
              <a:rPr lang="en-US" dirty="0"/>
              <a:t>Allow child to take breaks to de-escalate and self-regulate</a:t>
            </a:r>
          </a:p>
          <a:p>
            <a:r>
              <a:rPr lang="en-US" dirty="0"/>
              <a:t>Use FBAs and BIPs to address triggered behaviors</a:t>
            </a:r>
          </a:p>
          <a:p>
            <a:r>
              <a:rPr lang="en-US" dirty="0"/>
              <a:t>Explicitly require trauma-informed therapy and services</a:t>
            </a:r>
          </a:p>
          <a:p>
            <a:r>
              <a:rPr lang="en-US" dirty="0"/>
              <a:t>Explicitly require teaching about trauma &amp; self-regulation skills</a:t>
            </a:r>
          </a:p>
        </p:txBody>
      </p:sp>
      <p:pic>
        <p:nvPicPr>
          <p:cNvPr id="4" name="Picture 3"/>
          <p:cNvPicPr>
            <a:picLocks noChangeAspect="1"/>
          </p:cNvPicPr>
          <p:nvPr/>
        </p:nvPicPr>
        <p:blipFill>
          <a:blip r:embed="rId3"/>
          <a:stretch>
            <a:fillRect/>
          </a:stretch>
        </p:blipFill>
        <p:spPr>
          <a:xfrm>
            <a:off x="7477125" y="184050"/>
            <a:ext cx="1666875" cy="1689299"/>
          </a:xfrm>
          <a:prstGeom prst="rect">
            <a:avLst/>
          </a:prstGeom>
        </p:spPr>
      </p:pic>
    </p:spTree>
    <p:extLst>
      <p:ext uri="{BB962C8B-B14F-4D97-AF65-F5344CB8AC3E}">
        <p14:creationId xmlns:p14="http://schemas.microsoft.com/office/powerpoint/2010/main" val="18851547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can an IEP become trauma-responsive? (cont’d)</a:t>
            </a:r>
          </a:p>
        </p:txBody>
      </p:sp>
      <p:sp>
        <p:nvSpPr>
          <p:cNvPr id="3" name="Content Placeholder 2"/>
          <p:cNvSpPr>
            <a:spLocks noGrp="1"/>
          </p:cNvSpPr>
          <p:nvPr>
            <p:ph idx="1"/>
          </p:nvPr>
        </p:nvSpPr>
        <p:spPr>
          <a:xfrm>
            <a:off x="457200" y="2222699"/>
            <a:ext cx="8229600" cy="4876800"/>
          </a:xfrm>
        </p:spPr>
        <p:txBody>
          <a:bodyPr>
            <a:normAutofit/>
          </a:bodyPr>
          <a:lstStyle/>
          <a:p>
            <a:r>
              <a:rPr lang="en-US" dirty="0"/>
              <a:t>Annual goals should build skills in self-regulation, healthy relationships, executive functioning, and self-advocacy</a:t>
            </a:r>
          </a:p>
          <a:p>
            <a:r>
              <a:rPr lang="en-US" dirty="0"/>
              <a:t>Assign an adult or peer mentor </a:t>
            </a:r>
          </a:p>
          <a:p>
            <a:r>
              <a:rPr lang="en-US" dirty="0"/>
              <a:t>Dedicated aide trained in de-escalation and promoting the sense of safety</a:t>
            </a:r>
          </a:p>
          <a:p>
            <a:r>
              <a:rPr lang="en-US" dirty="0"/>
              <a:t>Occupational therapy and speech and language services may be needed</a:t>
            </a:r>
          </a:p>
        </p:txBody>
      </p:sp>
      <p:pic>
        <p:nvPicPr>
          <p:cNvPr id="4" name="Picture 3"/>
          <p:cNvPicPr>
            <a:picLocks noChangeAspect="1"/>
          </p:cNvPicPr>
          <p:nvPr/>
        </p:nvPicPr>
        <p:blipFill>
          <a:blip r:embed="rId3"/>
          <a:stretch>
            <a:fillRect/>
          </a:stretch>
        </p:blipFill>
        <p:spPr>
          <a:xfrm>
            <a:off x="7477125" y="184050"/>
            <a:ext cx="1666875" cy="1689299"/>
          </a:xfrm>
          <a:prstGeom prst="rect">
            <a:avLst/>
          </a:prstGeom>
        </p:spPr>
      </p:pic>
    </p:spTree>
    <p:extLst>
      <p:ext uri="{BB962C8B-B14F-4D97-AF65-F5344CB8AC3E}">
        <p14:creationId xmlns:p14="http://schemas.microsoft.com/office/powerpoint/2010/main" val="11961094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8C08C-9486-4C88-8872-21A9FB28F28F}"/>
              </a:ext>
            </a:extLst>
          </p:cNvPr>
          <p:cNvSpPr>
            <a:spLocks noGrp="1"/>
          </p:cNvSpPr>
          <p:nvPr>
            <p:ph type="title"/>
          </p:nvPr>
        </p:nvSpPr>
        <p:spPr/>
        <p:txBody>
          <a:bodyPr/>
          <a:lstStyle/>
          <a:p>
            <a:r>
              <a:rPr lang="en-US" dirty="0"/>
              <a:t>Minimize triggers of trauma at school:</a:t>
            </a:r>
          </a:p>
        </p:txBody>
      </p:sp>
      <p:sp>
        <p:nvSpPr>
          <p:cNvPr id="3" name="Content Placeholder 2">
            <a:extLst>
              <a:ext uri="{FF2B5EF4-FFF2-40B4-BE49-F238E27FC236}">
                <a16:creationId xmlns:a16="http://schemas.microsoft.com/office/drawing/2014/main" id="{015F2965-EEFC-41D0-A69B-1F9308F9402F}"/>
              </a:ext>
            </a:extLst>
          </p:cNvPr>
          <p:cNvSpPr>
            <a:spLocks noGrp="1"/>
          </p:cNvSpPr>
          <p:nvPr>
            <p:ph idx="1"/>
          </p:nvPr>
        </p:nvSpPr>
        <p:spPr>
          <a:xfrm>
            <a:off x="457200" y="1600200"/>
            <a:ext cx="8229600" cy="4876800"/>
          </a:xfrm>
        </p:spPr>
        <p:txBody>
          <a:bodyPr>
            <a:normAutofit lnSpcReduction="10000"/>
          </a:bodyPr>
          <a:lstStyle/>
          <a:p>
            <a:r>
              <a:rPr lang="en-US" dirty="0"/>
              <a:t>Feeling Unheard/Feeling Attacked</a:t>
            </a:r>
          </a:p>
          <a:p>
            <a:r>
              <a:rPr lang="en-US" dirty="0"/>
              <a:t>Being spoken to in certain tones/Yelled at by Authority Figures</a:t>
            </a:r>
          </a:p>
          <a:p>
            <a:r>
              <a:rPr lang="en-US" dirty="0"/>
              <a:t>Bullying</a:t>
            </a:r>
          </a:p>
          <a:p>
            <a:r>
              <a:rPr lang="en-US" dirty="0"/>
              <a:t>Not Being Treated Equitably</a:t>
            </a:r>
          </a:p>
          <a:p>
            <a:r>
              <a:rPr lang="en-US" dirty="0"/>
              <a:t>Social Isolation</a:t>
            </a:r>
          </a:p>
          <a:p>
            <a:r>
              <a:rPr lang="en-US" dirty="0"/>
              <a:t>Seclusion, restraint</a:t>
            </a:r>
          </a:p>
          <a:p>
            <a:r>
              <a:rPr lang="en-US" dirty="0"/>
              <a:t>Student Resource Offices (SROs)</a:t>
            </a:r>
          </a:p>
          <a:p>
            <a:r>
              <a:rPr lang="en-US" dirty="0"/>
              <a:t>Micro Aggressions</a:t>
            </a:r>
          </a:p>
          <a:p>
            <a:r>
              <a:rPr lang="en-US" dirty="0"/>
              <a:t>Witnessing Violence</a:t>
            </a:r>
          </a:p>
          <a:p>
            <a:r>
              <a:rPr lang="en-US" dirty="0"/>
              <a:t>Metal Detectors in Schools</a:t>
            </a:r>
          </a:p>
          <a:p>
            <a:r>
              <a:rPr lang="en-US" dirty="0"/>
              <a:t>Environmental Racism</a:t>
            </a:r>
          </a:p>
          <a:p>
            <a:endParaRPr lang="en-US" dirty="0"/>
          </a:p>
        </p:txBody>
      </p:sp>
    </p:spTree>
    <p:extLst>
      <p:ext uri="{BB962C8B-B14F-4D97-AF65-F5344CB8AC3E}">
        <p14:creationId xmlns:p14="http://schemas.microsoft.com/office/powerpoint/2010/main" val="25850833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34181" y="4430863"/>
            <a:ext cx="3252866" cy="2427137"/>
          </a:xfrm>
          <a:prstGeom prst="rect">
            <a:avLst/>
          </a:prstGeom>
        </p:spPr>
      </p:pic>
      <p:sp>
        <p:nvSpPr>
          <p:cNvPr id="3" name="Title 2">
            <a:extLst>
              <a:ext uri="{FF2B5EF4-FFF2-40B4-BE49-F238E27FC236}">
                <a16:creationId xmlns:a16="http://schemas.microsoft.com/office/drawing/2014/main" id="{A744D412-F081-C545-8533-0672C304B988}"/>
              </a:ext>
            </a:extLst>
          </p:cNvPr>
          <p:cNvSpPr>
            <a:spLocks noGrp="1"/>
          </p:cNvSpPr>
          <p:nvPr>
            <p:ph type="title"/>
          </p:nvPr>
        </p:nvSpPr>
        <p:spPr/>
        <p:txBody>
          <a:bodyPr>
            <a:normAutofit fontScale="90000"/>
          </a:bodyPr>
          <a:lstStyle/>
          <a:p>
            <a:r>
              <a:rPr lang="en-US" dirty="0"/>
              <a:t>Evidence-based, Trauma-specific interventions</a:t>
            </a:r>
          </a:p>
        </p:txBody>
      </p:sp>
      <p:sp>
        <p:nvSpPr>
          <p:cNvPr id="4" name="Content Placeholder 3">
            <a:extLst>
              <a:ext uri="{FF2B5EF4-FFF2-40B4-BE49-F238E27FC236}">
                <a16:creationId xmlns:a16="http://schemas.microsoft.com/office/drawing/2014/main" id="{0C513656-0AEE-FE42-A0C0-7AF500AEA5B7}"/>
              </a:ext>
            </a:extLst>
          </p:cNvPr>
          <p:cNvSpPr>
            <a:spLocks noGrp="1"/>
          </p:cNvSpPr>
          <p:nvPr>
            <p:ph idx="1"/>
          </p:nvPr>
        </p:nvSpPr>
        <p:spPr/>
        <p:txBody>
          <a:bodyPr/>
          <a:lstStyle/>
          <a:p>
            <a:r>
              <a:rPr lang="en-US" dirty="0"/>
              <a:t>Cognitive Behavioral Intervention for Trauma in Schools (CBITS)</a:t>
            </a:r>
          </a:p>
          <a:p>
            <a:r>
              <a:rPr lang="en-US" dirty="0"/>
              <a:t>Support for Students Exposed to Trauma (SSET)</a:t>
            </a:r>
          </a:p>
          <a:p>
            <a:r>
              <a:rPr lang="en-US" dirty="0"/>
              <a:t>Child-parent psychotherapy </a:t>
            </a:r>
          </a:p>
          <a:p>
            <a:pPr lvl="1"/>
            <a:r>
              <a:rPr lang="en-US" dirty="0">
                <a:sym typeface="Wingdings" pitchFamily="2" charset="2"/>
              </a:rPr>
              <a:t>treats both the parent(s) and the child as a team</a:t>
            </a:r>
          </a:p>
          <a:p>
            <a:pPr lvl="1"/>
            <a:endParaRPr lang="en-US" dirty="0"/>
          </a:p>
        </p:txBody>
      </p:sp>
    </p:spTree>
    <p:extLst>
      <p:ext uri="{BB962C8B-B14F-4D97-AF65-F5344CB8AC3E}">
        <p14:creationId xmlns:p14="http://schemas.microsoft.com/office/powerpoint/2010/main" val="5050061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36AFE3-3B28-4C8C-920C-D824307DE6DD}"/>
              </a:ext>
            </a:extLst>
          </p:cNvPr>
          <p:cNvPicPr>
            <a:picLocks noChangeAspect="1"/>
          </p:cNvPicPr>
          <p:nvPr/>
        </p:nvPicPr>
        <p:blipFill>
          <a:blip r:embed="rId3"/>
          <a:stretch>
            <a:fillRect/>
          </a:stretch>
        </p:blipFill>
        <p:spPr>
          <a:xfrm>
            <a:off x="0" y="342900"/>
            <a:ext cx="9144000" cy="6515100"/>
          </a:xfrm>
          <a:prstGeom prst="rect">
            <a:avLst/>
          </a:prstGeom>
        </p:spPr>
      </p:pic>
    </p:spTree>
    <p:extLst>
      <p:ext uri="{BB962C8B-B14F-4D97-AF65-F5344CB8AC3E}">
        <p14:creationId xmlns:p14="http://schemas.microsoft.com/office/powerpoint/2010/main" val="9882184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1922E-0ACF-6943-A11F-C833EE525EDF}"/>
              </a:ext>
            </a:extLst>
          </p:cNvPr>
          <p:cNvSpPr>
            <a:spLocks noGrp="1"/>
          </p:cNvSpPr>
          <p:nvPr>
            <p:ph type="title"/>
          </p:nvPr>
        </p:nvSpPr>
        <p:spPr>
          <a:xfrm>
            <a:off x="722313" y="3082061"/>
            <a:ext cx="7772400" cy="2200275"/>
          </a:xfrm>
        </p:spPr>
        <p:txBody>
          <a:bodyPr>
            <a:normAutofit fontScale="90000"/>
          </a:bodyPr>
          <a:lstStyle/>
          <a:p>
            <a:r>
              <a:rPr lang="en-US" cap="none" dirty="0"/>
              <a:t>Students are primed to learn when they feel safe, connected, and supported at school, and that is best achieved through a whole-school approach (</a:t>
            </a:r>
            <a:r>
              <a:rPr lang="en-US" cap="none" dirty="0" err="1"/>
              <a:t>Ristuccia</a:t>
            </a:r>
            <a:r>
              <a:rPr lang="en-US" cap="none" dirty="0"/>
              <a:t>, 2013)</a:t>
            </a:r>
          </a:p>
        </p:txBody>
      </p:sp>
      <p:sp>
        <p:nvSpPr>
          <p:cNvPr id="3" name="Text Placeholder 2">
            <a:extLst>
              <a:ext uri="{FF2B5EF4-FFF2-40B4-BE49-F238E27FC236}">
                <a16:creationId xmlns:a16="http://schemas.microsoft.com/office/drawing/2014/main" id="{98EF1A61-50B0-2142-B965-393395FE1AA4}"/>
              </a:ext>
            </a:extLst>
          </p:cNvPr>
          <p:cNvSpPr>
            <a:spLocks noGrp="1"/>
          </p:cNvSpPr>
          <p:nvPr>
            <p:ph type="body" idx="1"/>
          </p:nvPr>
        </p:nvSpPr>
        <p:spPr/>
        <p:txBody>
          <a:bodyPr/>
          <a:lstStyle/>
          <a:p>
            <a:endParaRPr lang="en-US" dirty="0"/>
          </a:p>
        </p:txBody>
      </p:sp>
      <p:pic>
        <p:nvPicPr>
          <p:cNvPr id="1026" name="Picture 2" descr="A Weak Link Between High Test Scores and Student Happiness? | NEA">
            <a:extLst>
              <a:ext uri="{FF2B5EF4-FFF2-40B4-BE49-F238E27FC236}">
                <a16:creationId xmlns:a16="http://schemas.microsoft.com/office/drawing/2014/main" id="{289083ED-34CB-3A4A-93B1-0FF50126AD1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52730" y="4733737"/>
            <a:ext cx="2941983" cy="1941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8348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120640" y="374704"/>
            <a:ext cx="4023360" cy="1411891"/>
          </a:xfrm>
          <a:prstGeom prst="rect">
            <a:avLst/>
          </a:prstGeom>
        </p:spPr>
      </p:pic>
      <p:sp>
        <p:nvSpPr>
          <p:cNvPr id="2" name="Title 1"/>
          <p:cNvSpPr>
            <a:spLocks noGrp="1"/>
          </p:cNvSpPr>
          <p:nvPr>
            <p:ph type="title"/>
          </p:nvPr>
        </p:nvSpPr>
        <p:spPr>
          <a:xfrm>
            <a:off x="457200" y="1608269"/>
            <a:ext cx="8229600" cy="990600"/>
          </a:xfrm>
        </p:spPr>
        <p:txBody>
          <a:bodyPr/>
          <a:lstStyle/>
          <a:p>
            <a:r>
              <a:rPr lang="en-US" dirty="0"/>
              <a:t>Push for Systemic Change</a:t>
            </a:r>
          </a:p>
        </p:txBody>
      </p:sp>
      <p:sp>
        <p:nvSpPr>
          <p:cNvPr id="3" name="Content Placeholder 2"/>
          <p:cNvSpPr>
            <a:spLocks noGrp="1"/>
          </p:cNvSpPr>
          <p:nvPr>
            <p:ph idx="1"/>
          </p:nvPr>
        </p:nvSpPr>
        <p:spPr>
          <a:xfrm>
            <a:off x="457200" y="2598869"/>
            <a:ext cx="8229600" cy="4334256"/>
          </a:xfrm>
        </p:spPr>
        <p:txBody>
          <a:bodyPr>
            <a:normAutofit/>
          </a:bodyPr>
          <a:lstStyle/>
          <a:p>
            <a:r>
              <a:rPr lang="en-US" dirty="0"/>
              <a:t>Make trauma-responsive services school-wide (and community-wide)</a:t>
            </a:r>
          </a:p>
          <a:p>
            <a:r>
              <a:rPr lang="en-US" dirty="0"/>
              <a:t>Prioritize educating about trauma and how to address it</a:t>
            </a:r>
          </a:p>
          <a:p>
            <a:r>
              <a:rPr lang="en-US" dirty="0"/>
              <a:t>Stop suspending/expelling children</a:t>
            </a:r>
          </a:p>
          <a:p>
            <a:r>
              <a:rPr lang="en-US" dirty="0"/>
              <a:t>Replace cops in schools with counselors in schools</a:t>
            </a:r>
          </a:p>
          <a:p>
            <a:r>
              <a:rPr lang="en-US" dirty="0"/>
              <a:t>End school seclusion and restraint</a:t>
            </a:r>
          </a:p>
          <a:p>
            <a:r>
              <a:rPr lang="en-US" dirty="0"/>
              <a:t>Create a trauma-specific disability categorization </a:t>
            </a:r>
          </a:p>
          <a:p>
            <a:pPr lvl="1"/>
            <a:r>
              <a:rPr lang="en-US" dirty="0"/>
              <a:t>“Developmental trauma”</a:t>
            </a:r>
          </a:p>
          <a:p>
            <a:r>
              <a:rPr lang="en-US" dirty="0"/>
              <a:t>Eliminate “emotional disturbance” category</a:t>
            </a:r>
          </a:p>
          <a:p>
            <a:endParaRPr lang="en-US" dirty="0"/>
          </a:p>
        </p:txBody>
      </p:sp>
    </p:spTree>
    <p:extLst>
      <p:ext uri="{BB962C8B-B14F-4D97-AF65-F5344CB8AC3E}">
        <p14:creationId xmlns:p14="http://schemas.microsoft.com/office/powerpoint/2010/main" val="35860906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120640" y="374704"/>
            <a:ext cx="4023360" cy="1411891"/>
          </a:xfrm>
          <a:prstGeom prst="rect">
            <a:avLst/>
          </a:prstGeom>
        </p:spPr>
      </p:pic>
      <p:sp>
        <p:nvSpPr>
          <p:cNvPr id="2" name="Title 1"/>
          <p:cNvSpPr>
            <a:spLocks noGrp="1"/>
          </p:cNvSpPr>
          <p:nvPr>
            <p:ph type="title"/>
          </p:nvPr>
        </p:nvSpPr>
        <p:spPr>
          <a:xfrm>
            <a:off x="457200" y="1608269"/>
            <a:ext cx="8229600" cy="990600"/>
          </a:xfrm>
        </p:spPr>
        <p:txBody>
          <a:bodyPr/>
          <a:lstStyle/>
          <a:p>
            <a:r>
              <a:rPr lang="en-US" dirty="0"/>
              <a:t>Push for Systemic Change (cont’d)</a:t>
            </a:r>
          </a:p>
        </p:txBody>
      </p:sp>
      <p:sp>
        <p:nvSpPr>
          <p:cNvPr id="3" name="Content Placeholder 2"/>
          <p:cNvSpPr>
            <a:spLocks noGrp="1"/>
          </p:cNvSpPr>
          <p:nvPr>
            <p:ph idx="1"/>
          </p:nvPr>
        </p:nvSpPr>
        <p:spPr>
          <a:xfrm>
            <a:off x="457200" y="2598869"/>
            <a:ext cx="8229600" cy="4334256"/>
          </a:xfrm>
        </p:spPr>
        <p:txBody>
          <a:bodyPr>
            <a:normAutofit/>
          </a:bodyPr>
          <a:lstStyle/>
          <a:p>
            <a:r>
              <a:rPr lang="en-US" dirty="0"/>
              <a:t>Make special education more </a:t>
            </a:r>
            <a:r>
              <a:rPr lang="en-US" b="1" dirty="0"/>
              <a:t>evidence-based</a:t>
            </a:r>
          </a:p>
          <a:p>
            <a:r>
              <a:rPr lang="en-US" dirty="0"/>
              <a:t>School-based health clinics</a:t>
            </a:r>
          </a:p>
          <a:p>
            <a:r>
              <a:rPr lang="en-US" dirty="0"/>
              <a:t>Medical-legal partnerships</a:t>
            </a:r>
          </a:p>
          <a:p>
            <a:r>
              <a:rPr lang="en-US" dirty="0"/>
              <a:t>Whole-school trauma-responsiveness</a:t>
            </a:r>
          </a:p>
          <a:p>
            <a:r>
              <a:rPr lang="en-US" dirty="0"/>
              <a:t>Community trauma-responsiveness</a:t>
            </a:r>
          </a:p>
          <a:p>
            <a:endParaRPr lang="en-US" dirty="0"/>
          </a:p>
        </p:txBody>
      </p:sp>
    </p:spTree>
    <p:extLst>
      <p:ext uri="{BB962C8B-B14F-4D97-AF65-F5344CB8AC3E}">
        <p14:creationId xmlns:p14="http://schemas.microsoft.com/office/powerpoint/2010/main" val="18183263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E56BE-CC5E-9844-AC76-8E04997AD4A5}"/>
              </a:ext>
            </a:extLst>
          </p:cNvPr>
          <p:cNvSpPr>
            <a:spLocks noGrp="1"/>
          </p:cNvSpPr>
          <p:nvPr>
            <p:ph type="title"/>
          </p:nvPr>
        </p:nvSpPr>
        <p:spPr/>
        <p:txBody>
          <a:bodyPr>
            <a:normAutofit/>
          </a:bodyPr>
          <a:lstStyle/>
          <a:p>
            <a:r>
              <a:rPr lang="en-US" dirty="0"/>
              <a:t>Recent lawsuits have asked for</a:t>
            </a:r>
          </a:p>
        </p:txBody>
      </p:sp>
      <p:sp>
        <p:nvSpPr>
          <p:cNvPr id="3" name="Content Placeholder 2">
            <a:extLst>
              <a:ext uri="{FF2B5EF4-FFF2-40B4-BE49-F238E27FC236}">
                <a16:creationId xmlns:a16="http://schemas.microsoft.com/office/drawing/2014/main" id="{0B27D20D-7C0F-2F45-80E6-4A587B1DD02F}"/>
              </a:ext>
            </a:extLst>
          </p:cNvPr>
          <p:cNvSpPr>
            <a:spLocks noGrp="1"/>
          </p:cNvSpPr>
          <p:nvPr>
            <p:ph idx="1"/>
          </p:nvPr>
        </p:nvSpPr>
        <p:spPr/>
        <p:txBody>
          <a:bodyPr/>
          <a:lstStyle/>
          <a:p>
            <a:r>
              <a:rPr lang="en-US" dirty="0"/>
              <a:t>Comprehensive training, coaching, and consultation for all staff in trauma-informed and culturally sensitive strategies</a:t>
            </a:r>
          </a:p>
          <a:p>
            <a:r>
              <a:rPr lang="en-US" dirty="0"/>
              <a:t>Use of restorative practices</a:t>
            </a:r>
          </a:p>
          <a:p>
            <a:r>
              <a:rPr lang="en-US" dirty="0"/>
              <a:t>Employment of counselors trained to identify students with mental-health difficulties</a:t>
            </a:r>
          </a:p>
          <a:p>
            <a:r>
              <a:rPr lang="en-US" dirty="0"/>
              <a:t>Adoption of practices to enhance student wellness, created in partnership with community members</a:t>
            </a:r>
          </a:p>
          <a:p>
            <a:endParaRPr lang="en-US" dirty="0"/>
          </a:p>
          <a:p>
            <a:endParaRPr lang="en-US" dirty="0"/>
          </a:p>
        </p:txBody>
      </p:sp>
      <p:pic>
        <p:nvPicPr>
          <p:cNvPr id="4" name="Picture 4" descr="Lynnette J. Hope">
            <a:extLst>
              <a:ext uri="{FF2B5EF4-FFF2-40B4-BE49-F238E27FC236}">
                <a16:creationId xmlns:a16="http://schemas.microsoft.com/office/drawing/2014/main" id="{89CEBDE8-0EE1-5B47-8A89-2D0653E488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800" y="4749800"/>
            <a:ext cx="41148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989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77316-0AC3-4D49-A5CC-F7B8A4C523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5FF9659-8E3E-454F-8B7C-70215E4F6FC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0F7C7AA-933F-2D4B-B863-92F6304DE5C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245566"/>
            <a:ext cx="9144000" cy="6366867"/>
          </a:xfrm>
          <a:prstGeom prst="rect">
            <a:avLst/>
          </a:prstGeom>
        </p:spPr>
      </p:pic>
      <p:sp>
        <p:nvSpPr>
          <p:cNvPr id="6" name="Rectangle 5">
            <a:extLst>
              <a:ext uri="{FF2B5EF4-FFF2-40B4-BE49-F238E27FC236}">
                <a16:creationId xmlns:a16="http://schemas.microsoft.com/office/drawing/2014/main" id="{7F95AB88-4FC5-AF48-BF56-58F36738E830}"/>
              </a:ext>
            </a:extLst>
          </p:cNvPr>
          <p:cNvSpPr/>
          <p:nvPr/>
        </p:nvSpPr>
        <p:spPr>
          <a:xfrm>
            <a:off x="7338447" y="3834255"/>
            <a:ext cx="1805553" cy="1815882"/>
          </a:xfrm>
          <a:prstGeom prst="rect">
            <a:avLst/>
          </a:prstGeom>
        </p:spPr>
        <p:txBody>
          <a:bodyPr wrap="square">
            <a:spAutoFit/>
          </a:bodyPr>
          <a:lstStyle/>
          <a:p>
            <a:pPr algn="ctr"/>
            <a:r>
              <a:rPr lang="en-US" sz="2800" dirty="0">
                <a:solidFill>
                  <a:srgbClr val="C00000"/>
                </a:solidFill>
              </a:rPr>
              <a:t>Reading scores,</a:t>
            </a:r>
          </a:p>
          <a:p>
            <a:pPr algn="ctr"/>
            <a:r>
              <a:rPr lang="en-US" sz="2800" dirty="0">
                <a:solidFill>
                  <a:srgbClr val="C00000"/>
                </a:solidFill>
              </a:rPr>
              <a:t>17 year </a:t>
            </a:r>
            <a:r>
              <a:rPr lang="en-US" sz="2800" dirty="0" err="1">
                <a:solidFill>
                  <a:srgbClr val="C00000"/>
                </a:solidFill>
              </a:rPr>
              <a:t>olds</a:t>
            </a:r>
            <a:endParaRPr lang="en-US" sz="2800" dirty="0">
              <a:solidFill>
                <a:srgbClr val="C00000"/>
              </a:solidFill>
            </a:endParaRPr>
          </a:p>
        </p:txBody>
      </p:sp>
      <p:sp>
        <p:nvSpPr>
          <p:cNvPr id="7" name="TextBox 6">
            <a:extLst>
              <a:ext uri="{FF2B5EF4-FFF2-40B4-BE49-F238E27FC236}">
                <a16:creationId xmlns:a16="http://schemas.microsoft.com/office/drawing/2014/main" id="{A85C071E-B904-A64E-BF06-0683BE30CF41}"/>
              </a:ext>
            </a:extLst>
          </p:cNvPr>
          <p:cNvSpPr txBox="1"/>
          <p:nvPr/>
        </p:nvSpPr>
        <p:spPr>
          <a:xfrm>
            <a:off x="4227482" y="6353902"/>
            <a:ext cx="689035" cy="369332"/>
          </a:xfrm>
          <a:prstGeom prst="rect">
            <a:avLst/>
          </a:prstGeom>
          <a:noFill/>
        </p:spPr>
        <p:txBody>
          <a:bodyPr wrap="none" rtlCol="0">
            <a:spAutoFit/>
          </a:bodyPr>
          <a:lstStyle/>
          <a:p>
            <a:r>
              <a:rPr lang="en-US" dirty="0"/>
              <a:t>Time</a:t>
            </a:r>
          </a:p>
        </p:txBody>
      </p:sp>
    </p:spTree>
    <p:extLst>
      <p:ext uri="{BB962C8B-B14F-4D97-AF65-F5344CB8AC3E}">
        <p14:creationId xmlns:p14="http://schemas.microsoft.com/office/powerpoint/2010/main" val="27156357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79664-1DBD-3F4E-993E-057C78BCB874}"/>
              </a:ext>
            </a:extLst>
          </p:cNvPr>
          <p:cNvSpPr>
            <a:spLocks noGrp="1"/>
          </p:cNvSpPr>
          <p:nvPr>
            <p:ph type="title"/>
          </p:nvPr>
        </p:nvSpPr>
        <p:spPr/>
        <p:txBody>
          <a:bodyPr/>
          <a:lstStyle/>
          <a:p>
            <a:r>
              <a:rPr lang="en-US" dirty="0"/>
              <a:t>Being trauma-responsive works!</a:t>
            </a:r>
          </a:p>
        </p:txBody>
      </p:sp>
      <p:sp>
        <p:nvSpPr>
          <p:cNvPr id="3" name="Content Placeholder 2">
            <a:extLst>
              <a:ext uri="{FF2B5EF4-FFF2-40B4-BE49-F238E27FC236}">
                <a16:creationId xmlns:a16="http://schemas.microsoft.com/office/drawing/2014/main" id="{25760134-D5EA-B84B-8E89-FD365D4BD891}"/>
              </a:ext>
            </a:extLst>
          </p:cNvPr>
          <p:cNvSpPr>
            <a:spLocks noGrp="1"/>
          </p:cNvSpPr>
          <p:nvPr>
            <p:ph idx="1"/>
          </p:nvPr>
        </p:nvSpPr>
        <p:spPr/>
        <p:txBody>
          <a:bodyPr/>
          <a:lstStyle/>
          <a:p>
            <a:r>
              <a:rPr lang="en-US" dirty="0"/>
              <a:t>Decreased suspensions and arrests</a:t>
            </a:r>
          </a:p>
          <a:p>
            <a:r>
              <a:rPr lang="en-US" dirty="0"/>
              <a:t>Higher graduation rates and better grades</a:t>
            </a:r>
          </a:p>
          <a:p>
            <a:endParaRPr lang="en-US" dirty="0"/>
          </a:p>
          <a:p>
            <a:endParaRPr lang="en-US" dirty="0"/>
          </a:p>
          <a:p>
            <a:endParaRPr lang="en-US" dirty="0"/>
          </a:p>
          <a:p>
            <a:endParaRPr lang="en-US" dirty="0"/>
          </a:p>
          <a:p>
            <a:endParaRPr lang="en-US" dirty="0"/>
          </a:p>
          <a:p>
            <a:pPr marL="0" indent="0">
              <a:buNone/>
            </a:pPr>
            <a:endParaRPr lang="en-US" dirty="0"/>
          </a:p>
          <a:p>
            <a:pPr marL="0" indent="0" algn="ctr">
              <a:buNone/>
            </a:pPr>
            <a:endParaRPr lang="en-US" dirty="0">
              <a:solidFill>
                <a:srgbClr val="C00000"/>
              </a:solidFill>
            </a:endParaRPr>
          </a:p>
          <a:p>
            <a:pPr marL="0" indent="0" algn="ctr">
              <a:buNone/>
            </a:pPr>
            <a:r>
              <a:rPr lang="en-US" dirty="0"/>
              <a:t>- Watch “Paper Tigers” film</a:t>
            </a:r>
          </a:p>
        </p:txBody>
      </p:sp>
      <p:pic>
        <p:nvPicPr>
          <p:cNvPr id="6" name="Picture 2" descr="Graduation Rates Dropping Among Native American Students | High ...">
            <a:extLst>
              <a:ext uri="{FF2B5EF4-FFF2-40B4-BE49-F238E27FC236}">
                <a16:creationId xmlns:a16="http://schemas.microsoft.com/office/drawing/2014/main" id="{CF7141CD-99B3-E149-B140-8DED08B815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9062" y="2768771"/>
            <a:ext cx="3225875" cy="2119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9427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D2064-09B5-6140-ACE3-D83A48F929B4}"/>
              </a:ext>
            </a:extLst>
          </p:cNvPr>
          <p:cNvSpPr>
            <a:spLocks noGrp="1"/>
          </p:cNvSpPr>
          <p:nvPr>
            <p:ph type="title"/>
          </p:nvPr>
        </p:nvSpPr>
        <p:spPr/>
        <p:txBody>
          <a:bodyPr/>
          <a:lstStyle/>
          <a:p>
            <a:r>
              <a:rPr lang="en-US" dirty="0"/>
              <a:t>Reparations for trauma</a:t>
            </a:r>
          </a:p>
        </p:txBody>
      </p:sp>
      <p:sp>
        <p:nvSpPr>
          <p:cNvPr id="3" name="Content Placeholder 2">
            <a:extLst>
              <a:ext uri="{FF2B5EF4-FFF2-40B4-BE49-F238E27FC236}">
                <a16:creationId xmlns:a16="http://schemas.microsoft.com/office/drawing/2014/main" id="{D438AF61-AD95-2642-9986-E74743D4AF92}"/>
              </a:ext>
            </a:extLst>
          </p:cNvPr>
          <p:cNvSpPr>
            <a:spLocks noGrp="1"/>
          </p:cNvSpPr>
          <p:nvPr>
            <p:ph idx="1"/>
          </p:nvPr>
        </p:nvSpPr>
        <p:spPr/>
        <p:txBody>
          <a:bodyPr/>
          <a:lstStyle/>
          <a:p>
            <a:r>
              <a:rPr lang="en-US" dirty="0"/>
              <a:t>Kamala Harris</a:t>
            </a:r>
          </a:p>
        </p:txBody>
      </p:sp>
      <p:pic>
        <p:nvPicPr>
          <p:cNvPr id="22530" name="Picture 2" descr="Who Is Kamala Harris? California Senator On Biden's VP List : NPR">
            <a:extLst>
              <a:ext uri="{FF2B5EF4-FFF2-40B4-BE49-F238E27FC236}">
                <a16:creationId xmlns:a16="http://schemas.microsoft.com/office/drawing/2014/main" id="{EDA26BE9-72B0-324A-BEB4-5287E88D16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362200"/>
            <a:ext cx="3810000"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2F55B74-21E5-564F-92C8-F798AD314A41}"/>
              </a:ext>
            </a:extLst>
          </p:cNvPr>
          <p:cNvSpPr txBox="1"/>
          <p:nvPr/>
        </p:nvSpPr>
        <p:spPr>
          <a:xfrm>
            <a:off x="628055" y="5257800"/>
            <a:ext cx="8058745" cy="369332"/>
          </a:xfrm>
          <a:prstGeom prst="rect">
            <a:avLst/>
          </a:prstGeom>
          <a:noFill/>
        </p:spPr>
        <p:txBody>
          <a:bodyPr wrap="none" rtlCol="0">
            <a:spAutoFit/>
          </a:bodyPr>
          <a:lstStyle/>
          <a:p>
            <a:r>
              <a:rPr lang="en-US" dirty="0">
                <a:hlinkClick r:id="rId4"/>
              </a:rPr>
              <a:t>https://www.npr.org/2019/03/14/703299534/sen-kamala-harris-on-reparations</a:t>
            </a:r>
            <a:endParaRPr lang="en-US" dirty="0"/>
          </a:p>
        </p:txBody>
      </p:sp>
    </p:spTree>
    <p:extLst>
      <p:ext uri="{BB962C8B-B14F-4D97-AF65-F5344CB8AC3E}">
        <p14:creationId xmlns:p14="http://schemas.microsoft.com/office/powerpoint/2010/main" val="5662621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F3235-F55B-A540-BB2F-C81B281A2808}"/>
              </a:ext>
            </a:extLst>
          </p:cNvPr>
          <p:cNvSpPr>
            <a:spLocks noGrp="1"/>
          </p:cNvSpPr>
          <p:nvPr>
            <p:ph type="title"/>
          </p:nvPr>
        </p:nvSpPr>
        <p:spPr/>
        <p:txBody>
          <a:bodyPr>
            <a:normAutofit fontScale="90000"/>
          </a:bodyPr>
          <a:lstStyle/>
          <a:p>
            <a:r>
              <a:rPr lang="en-US" dirty="0"/>
              <a:t>Be the change you wish to see in the world.</a:t>
            </a:r>
          </a:p>
        </p:txBody>
      </p:sp>
      <p:sp>
        <p:nvSpPr>
          <p:cNvPr id="3" name="Text Placeholder 2">
            <a:extLst>
              <a:ext uri="{FF2B5EF4-FFF2-40B4-BE49-F238E27FC236}">
                <a16:creationId xmlns:a16="http://schemas.microsoft.com/office/drawing/2014/main" id="{1EBF036E-C9C7-7746-A006-DAB4A5E7D2E9}"/>
              </a:ext>
            </a:extLst>
          </p:cNvPr>
          <p:cNvSpPr>
            <a:spLocks noGrp="1"/>
          </p:cNvSpPr>
          <p:nvPr>
            <p:ph type="body" idx="1"/>
          </p:nvPr>
        </p:nvSpPr>
        <p:spPr/>
        <p:txBody>
          <a:bodyPr/>
          <a:lstStyle/>
          <a:p>
            <a:r>
              <a:rPr lang="en-US" dirty="0"/>
              <a:t>- Mahatma Gandhi</a:t>
            </a:r>
          </a:p>
        </p:txBody>
      </p:sp>
      <p:pic>
        <p:nvPicPr>
          <p:cNvPr id="9218" name="Picture 2" descr="Mahatma Gandhi - You must be the change you wish to see in...">
            <a:extLst>
              <a:ext uri="{FF2B5EF4-FFF2-40B4-BE49-F238E27FC236}">
                <a16:creationId xmlns:a16="http://schemas.microsoft.com/office/drawing/2014/main" id="{B49B4097-15E1-C445-A593-6E4D33D07BA1}"/>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10878"/>
          <a:stretch/>
        </p:blipFill>
        <p:spPr bwMode="auto">
          <a:xfrm>
            <a:off x="0" y="1566583"/>
            <a:ext cx="9144000" cy="4278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8536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4A9B-EA9D-EE45-A435-CAB923AF1E73}"/>
              </a:ext>
            </a:extLst>
          </p:cNvPr>
          <p:cNvSpPr>
            <a:spLocks noGrp="1"/>
          </p:cNvSpPr>
          <p:nvPr>
            <p:ph type="title"/>
          </p:nvPr>
        </p:nvSpPr>
        <p:spPr>
          <a:xfrm>
            <a:off x="685800" y="1524000"/>
            <a:ext cx="7772400" cy="2200275"/>
          </a:xfrm>
        </p:spPr>
        <p:txBody>
          <a:bodyPr>
            <a:normAutofit fontScale="90000"/>
          </a:bodyPr>
          <a:lstStyle/>
          <a:p>
            <a:r>
              <a:rPr lang="en-US" cap="none" dirty="0"/>
              <a:t>To be anti-racist is to be trauma-responsive</a:t>
            </a:r>
            <a:br>
              <a:rPr lang="en-US" cap="none" dirty="0"/>
            </a:br>
            <a:endParaRPr lang="en-US" cap="none" dirty="0"/>
          </a:p>
        </p:txBody>
      </p:sp>
      <p:sp>
        <p:nvSpPr>
          <p:cNvPr id="3" name="Content Placeholder 2">
            <a:extLst>
              <a:ext uri="{FF2B5EF4-FFF2-40B4-BE49-F238E27FC236}">
                <a16:creationId xmlns:a16="http://schemas.microsoft.com/office/drawing/2014/main" id="{3E9E5CC0-30D7-CD4B-ABCE-1E927085FEA6}"/>
              </a:ext>
            </a:extLst>
          </p:cNvPr>
          <p:cNvSpPr>
            <a:spLocks noGrp="1"/>
          </p:cNvSpPr>
          <p:nvPr>
            <p:ph type="body" idx="1"/>
          </p:nvPr>
        </p:nvSpPr>
        <p:spPr>
          <a:xfrm>
            <a:off x="685800" y="4931664"/>
            <a:ext cx="7772400" cy="1500187"/>
          </a:xfrm>
        </p:spPr>
        <p:txBody>
          <a:bodyPr>
            <a:normAutofit/>
          </a:bodyPr>
          <a:lstStyle/>
          <a:p>
            <a:r>
              <a:rPr lang="en-US" sz="4400" dirty="0"/>
              <a:t>To be trauma-responsive is to be anti-racist</a:t>
            </a:r>
          </a:p>
        </p:txBody>
      </p:sp>
      <p:pic>
        <p:nvPicPr>
          <p:cNvPr id="10242" name="Picture 2" descr="Anti Racism Images, Stock Photos &amp; Vectors | Shutterstock">
            <a:extLst>
              <a:ext uri="{FF2B5EF4-FFF2-40B4-BE49-F238E27FC236}">
                <a16:creationId xmlns:a16="http://schemas.microsoft.com/office/drawing/2014/main" id="{08CBE5F5-7EB0-F846-8366-4C9782D1212F}"/>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8423"/>
          <a:stretch/>
        </p:blipFill>
        <p:spPr bwMode="auto">
          <a:xfrm>
            <a:off x="5109881" y="2553883"/>
            <a:ext cx="2043953" cy="2019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9620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83E369-38D1-A240-8182-51AC377802F0}"/>
              </a:ext>
            </a:extLst>
          </p:cNvPr>
          <p:cNvSpPr>
            <a:spLocks noGrp="1"/>
          </p:cNvSpPr>
          <p:nvPr>
            <p:ph type="title"/>
          </p:nvPr>
        </p:nvSpPr>
        <p:spPr/>
        <p:txBody>
          <a:bodyPr/>
          <a:lstStyle/>
          <a:p>
            <a:r>
              <a:rPr lang="en-US" dirty="0"/>
              <a:t>Resources/Reading</a:t>
            </a:r>
          </a:p>
        </p:txBody>
      </p:sp>
      <p:sp>
        <p:nvSpPr>
          <p:cNvPr id="5" name="Content Placeholder 4">
            <a:extLst>
              <a:ext uri="{FF2B5EF4-FFF2-40B4-BE49-F238E27FC236}">
                <a16:creationId xmlns:a16="http://schemas.microsoft.com/office/drawing/2014/main" id="{0CBEAC0F-D9FA-6642-8935-778371997AEF}"/>
              </a:ext>
            </a:extLst>
          </p:cNvPr>
          <p:cNvSpPr>
            <a:spLocks noGrp="1"/>
          </p:cNvSpPr>
          <p:nvPr>
            <p:ph idx="1"/>
          </p:nvPr>
        </p:nvSpPr>
        <p:spPr/>
        <p:txBody>
          <a:bodyPr/>
          <a:lstStyle/>
          <a:p>
            <a:r>
              <a:rPr lang="en-US" dirty="0" err="1"/>
              <a:t>Tuchinda</a:t>
            </a:r>
            <a:r>
              <a:rPr lang="en-US" dirty="0"/>
              <a:t> article, “The Imperative for Trauma-Responsive Special Education” in NYU Law Review June 2020 issue</a:t>
            </a:r>
          </a:p>
          <a:p>
            <a:r>
              <a:rPr lang="en-US" dirty="0"/>
              <a:t>My Grandmother’s Hands by </a:t>
            </a:r>
            <a:r>
              <a:rPr lang="en-US" dirty="0" err="1"/>
              <a:t>Resmaa</a:t>
            </a:r>
            <a:r>
              <a:rPr lang="en-US" dirty="0"/>
              <a:t> </a:t>
            </a:r>
            <a:r>
              <a:rPr lang="en-US" dirty="0" err="1"/>
              <a:t>Menakem</a:t>
            </a:r>
            <a:endParaRPr lang="en-US" dirty="0"/>
          </a:p>
          <a:p>
            <a:r>
              <a:rPr lang="en-US" dirty="0"/>
              <a:t>Beyond Behaviors by Mona </a:t>
            </a:r>
            <a:r>
              <a:rPr lang="en-US" dirty="0" err="1"/>
              <a:t>Delahooke</a:t>
            </a:r>
            <a:endParaRPr lang="en-US" dirty="0"/>
          </a:p>
          <a:p>
            <a:r>
              <a:rPr lang="en-US" dirty="0"/>
              <a:t>The Trauma-Informed School by </a:t>
            </a:r>
            <a:r>
              <a:rPr lang="en-US" dirty="0" err="1"/>
              <a:t>Sporleder</a:t>
            </a:r>
            <a:r>
              <a:rPr lang="en-US" dirty="0"/>
              <a:t> &amp; Forbes</a:t>
            </a:r>
          </a:p>
          <a:p>
            <a:r>
              <a:rPr lang="en-US" dirty="0"/>
              <a:t>Help for Billy by Heather Forbes</a:t>
            </a:r>
          </a:p>
          <a:p>
            <a:r>
              <a:rPr lang="en-US" dirty="0"/>
              <a:t>The Body Keeps the Score by Bessel Van der Kolk</a:t>
            </a:r>
          </a:p>
          <a:p>
            <a:r>
              <a:rPr lang="en-US" dirty="0"/>
              <a:t>The Deepest Well by Nadine Burke Harris</a:t>
            </a:r>
          </a:p>
          <a:p>
            <a:r>
              <a:rPr lang="en-US" dirty="0"/>
              <a:t>Childhood Disrupted by Donna Jackson Nakazawa</a:t>
            </a:r>
          </a:p>
          <a:p>
            <a:r>
              <a:rPr lang="en-US" dirty="0"/>
              <a:t>Caste by Isabel Wilkerson</a:t>
            </a:r>
          </a:p>
          <a:p>
            <a:endParaRPr lang="en-US" dirty="0"/>
          </a:p>
          <a:p>
            <a:endParaRPr lang="en-US" dirty="0"/>
          </a:p>
          <a:p>
            <a:endParaRPr lang="en-US" dirty="0"/>
          </a:p>
        </p:txBody>
      </p:sp>
    </p:spTree>
    <p:extLst>
      <p:ext uri="{BB962C8B-B14F-4D97-AF65-F5344CB8AC3E}">
        <p14:creationId xmlns:p14="http://schemas.microsoft.com/office/powerpoint/2010/main" val="10864375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DF98-0EDA-6A4A-9900-C312B25162EC}"/>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05EF4AAD-BF57-40C7-966B-2156343558A1}"/>
              </a:ext>
            </a:extLst>
          </p:cNvPr>
          <p:cNvPicPr>
            <a:picLocks noGrp="1" noChangeAspect="1"/>
          </p:cNvPicPr>
          <p:nvPr>
            <p:ph idx="1"/>
          </p:nvPr>
        </p:nvPicPr>
        <p:blipFill>
          <a:blip r:embed="rId3"/>
          <a:stretch>
            <a:fillRect/>
          </a:stretch>
        </p:blipFill>
        <p:spPr>
          <a:xfrm>
            <a:off x="76200" y="162232"/>
            <a:ext cx="9144000" cy="6533536"/>
          </a:xfrm>
          <a:prstGeom prst="rect">
            <a:avLst/>
          </a:prstGeom>
        </p:spPr>
      </p:pic>
    </p:spTree>
    <p:extLst>
      <p:ext uri="{BB962C8B-B14F-4D97-AF65-F5344CB8AC3E}">
        <p14:creationId xmlns:p14="http://schemas.microsoft.com/office/powerpoint/2010/main" val="645086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DB2D7-02FF-D54D-9817-9713D541AE47}"/>
              </a:ext>
            </a:extLst>
          </p:cNvPr>
          <p:cNvSpPr>
            <a:spLocks noGrp="1"/>
          </p:cNvSpPr>
          <p:nvPr>
            <p:ph type="title"/>
          </p:nvPr>
        </p:nvSpPr>
        <p:spPr/>
        <p:txBody>
          <a:bodyPr/>
          <a:lstStyle/>
          <a:p>
            <a:r>
              <a:rPr lang="en-US" dirty="0"/>
              <a:t>High School Graduation Rates</a:t>
            </a:r>
          </a:p>
        </p:txBody>
      </p:sp>
      <p:sp>
        <p:nvSpPr>
          <p:cNvPr id="3" name="Content Placeholder 2">
            <a:extLst>
              <a:ext uri="{FF2B5EF4-FFF2-40B4-BE49-F238E27FC236}">
                <a16:creationId xmlns:a16="http://schemas.microsoft.com/office/drawing/2014/main" id="{897306CD-BCD6-B64E-9E45-CF608A59F13E}"/>
              </a:ext>
            </a:extLst>
          </p:cNvPr>
          <p:cNvSpPr>
            <a:spLocks noGrp="1"/>
          </p:cNvSpPr>
          <p:nvPr>
            <p:ph idx="1"/>
          </p:nvPr>
        </p:nvSpPr>
        <p:spPr/>
        <p:txBody>
          <a:bodyPr/>
          <a:lstStyle/>
          <a:p>
            <a:r>
              <a:rPr lang="en-US" dirty="0"/>
              <a:t>89.1% of all White students graduate</a:t>
            </a:r>
          </a:p>
          <a:p>
            <a:r>
              <a:rPr lang="en-US" dirty="0"/>
              <a:t>79.0% of all Black students graduate</a:t>
            </a:r>
          </a:p>
          <a:p>
            <a:pPr lvl="1"/>
            <a:r>
              <a:rPr lang="en-US" dirty="0"/>
              <a:t>Only 67% of Black D.C. students graduate (lowest in country)</a:t>
            </a:r>
          </a:p>
          <a:p>
            <a:r>
              <a:rPr lang="en-US" dirty="0"/>
              <a:t>81.0% of all Hispanic students graduate</a:t>
            </a:r>
          </a:p>
          <a:p>
            <a:endParaRPr lang="en-US" dirty="0"/>
          </a:p>
          <a:p>
            <a:r>
              <a:rPr lang="en-US" sz="1600" dirty="0"/>
              <a:t>U.S. Dept. of Education, 2017-2018 data</a:t>
            </a:r>
          </a:p>
        </p:txBody>
      </p:sp>
      <p:pic>
        <p:nvPicPr>
          <p:cNvPr id="1026" name="Picture 2" descr="Facebook Celebrates the Class of 2020 with Week of Graduation Features and  Commencement Program - About Facebook">
            <a:extLst>
              <a:ext uri="{FF2B5EF4-FFF2-40B4-BE49-F238E27FC236}">
                <a16:creationId xmlns:a16="http://schemas.microsoft.com/office/drawing/2014/main" id="{F6F0DC57-EDAD-FF48-ADC4-57EF793913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191000"/>
            <a:ext cx="38100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688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08B50-6525-CA47-A7D5-4E783720732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FE023F2-326E-F94F-935C-CA2FE5570E70}"/>
              </a:ext>
            </a:extLst>
          </p:cNvPr>
          <p:cNvSpPr>
            <a:spLocks noGrp="1"/>
          </p:cNvSpPr>
          <p:nvPr>
            <p:ph idx="1"/>
          </p:nvPr>
        </p:nvSpPr>
        <p:spPr/>
        <p:txBody>
          <a:bodyPr/>
          <a:lstStyle/>
          <a:p>
            <a:endParaRPr lang="en-US"/>
          </a:p>
        </p:txBody>
      </p:sp>
      <p:pic>
        <p:nvPicPr>
          <p:cNvPr id="10244" name="Picture 4" descr="School-to-Prison Pipeline: School disciplinary policies disproportionately affect Black students">
            <a:extLst>
              <a:ext uri="{FF2B5EF4-FFF2-40B4-BE49-F238E27FC236}">
                <a16:creationId xmlns:a16="http://schemas.microsoft.com/office/drawing/2014/main" id="{99E81F87-A152-8A41-BA1F-4474833F9C26}"/>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53762"/>
          <a:stretch/>
        </p:blipFill>
        <p:spPr bwMode="auto">
          <a:xfrm>
            <a:off x="1191185" y="199465"/>
            <a:ext cx="7029450" cy="650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8627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{95BF06C3-3019-224B-B078-69A8E163835D}tf10001070</Template>
  <TotalTime>42900</TotalTime>
  <Words>6778</Words>
  <Application>Microsoft Office PowerPoint</Application>
  <PresentationFormat>On-screen Show (4:3)</PresentationFormat>
  <Paragraphs>841</Paragraphs>
  <Slides>75</Slides>
  <Notes>74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75</vt:i4>
      </vt:variant>
    </vt:vector>
  </HeadingPairs>
  <TitlesOfParts>
    <vt:vector size="81" baseType="lpstr">
      <vt:lpstr>Arial</vt:lpstr>
      <vt:lpstr>Calibri</vt:lpstr>
      <vt:lpstr>Chalkboard</vt:lpstr>
      <vt:lpstr>Tw Cen MT</vt:lpstr>
      <vt:lpstr>Wingdings</vt:lpstr>
      <vt:lpstr>Clarity</vt:lpstr>
      <vt:lpstr>How Trauma-Responsive Special Education Would reduce  disproportionalities and inequities</vt:lpstr>
      <vt:lpstr>Our agenda</vt:lpstr>
      <vt:lpstr>PowerPoint Presentation</vt:lpstr>
      <vt:lpstr>Making education trauma-responsive will promote racial justice</vt:lpstr>
      <vt:lpstr>Black students generally still perform significantly less well than white students educationally</vt:lpstr>
      <vt:lpstr>Race and Education</vt:lpstr>
      <vt:lpstr>PowerPoint Presentation</vt:lpstr>
      <vt:lpstr>High School Graduation Rates</vt:lpstr>
      <vt:lpstr>PowerPoint Presentation</vt:lpstr>
      <vt:lpstr>PowerPoint Presentation</vt:lpstr>
      <vt:lpstr>Important Frame for the Conversation</vt:lpstr>
      <vt:lpstr>What does this have to do with special education?</vt:lpstr>
      <vt:lpstr>What’s the purpose of special education?</vt:lpstr>
      <vt:lpstr>DCPS is Majority Minority; White Supremacy doesn't exist here!</vt:lpstr>
      <vt:lpstr>Perceptions of Black Boys  A mixed-method study investigated the impact of student race in the determination of eligibility of emotional disturbance as recommended by school psychologists.</vt:lpstr>
      <vt:lpstr>IDEA Disability categories have been unchanged since the 1960s</vt:lpstr>
      <vt:lpstr>What is Emotional Disturbance?</vt:lpstr>
      <vt:lpstr>Subjective = Influenced by personal feelings, tastes, or opinions</vt:lpstr>
      <vt:lpstr>Black children are disproportionately labeled “Emotionally Disturbed”</vt:lpstr>
      <vt:lpstr>Some Key Stats on Emotional Disturbance</vt:lpstr>
      <vt:lpstr>Some Key Stats on ED (cont’d)</vt:lpstr>
      <vt:lpstr>The system sends ED kids down the School-to-Prison Pipeline</vt:lpstr>
      <vt:lpstr>Disproportionality </vt:lpstr>
      <vt:lpstr>PowerPoint Presentation</vt:lpstr>
      <vt:lpstr>Bottom Line: Black children are underserved by special education. . .  </vt:lpstr>
      <vt:lpstr>PowerPoint Presentation</vt:lpstr>
      <vt:lpstr>Is it Time that IDEA’s disability labels and Concepts are updated?</vt:lpstr>
      <vt:lpstr>What is “emotional disturbance” describing anyway?</vt:lpstr>
      <vt:lpstr>How could education and special education become more effective for Black children?</vt:lpstr>
      <vt:lpstr>What else feeds the STP pipeline? </vt:lpstr>
      <vt:lpstr>New Research reveals how Trauma leads to problems in learning and behavior</vt:lpstr>
      <vt:lpstr>Trauma is…</vt:lpstr>
      <vt:lpstr>Adversity in any form can be trauma if it causes long-term harm</vt:lpstr>
      <vt:lpstr>Adversity in any form can be trauma if it causes long-term harm</vt:lpstr>
      <vt:lpstr>Trauma is common</vt:lpstr>
      <vt:lpstr>Trauma’s impact on children is broader than originally thought</vt:lpstr>
      <vt:lpstr>Trauma impairs success at school</vt:lpstr>
      <vt:lpstr>Executive Functioning Problems Affect School Performance</vt:lpstr>
      <vt:lpstr>Trauma is associated with many mental health effects and diagnoses</vt:lpstr>
      <vt:lpstr>Trauma impairs language development</vt:lpstr>
      <vt:lpstr>Impacts on Sensory Development</vt:lpstr>
      <vt:lpstr>Trauma Impacts Social-Emotional Development</vt:lpstr>
      <vt:lpstr>Trauma Delays Development</vt:lpstr>
      <vt:lpstr>Trauma Academic &amp; Behavioral                                          Problems</vt:lpstr>
      <vt:lpstr>Trauma  Truancy &amp; Suspensions               </vt:lpstr>
      <vt:lpstr>How might trauma be showing up in your practice?</vt:lpstr>
      <vt:lpstr>Trauma’s effects are adaptive, not pathological</vt:lpstr>
      <vt:lpstr>Understanding trauma shifts the question</vt:lpstr>
      <vt:lpstr>Trauma’s effects on behavior are often misinterpreted by schools</vt:lpstr>
      <vt:lpstr>“Child Challenges Authority – is Disrespectful” or “Disruptive”</vt:lpstr>
      <vt:lpstr>“Child intentionally hurt others” and “acted with intent and forethought”</vt:lpstr>
      <vt:lpstr>Trauma feeds the school to prison pipeline</vt:lpstr>
      <vt:lpstr>But, there’s hope: Trauma can be healed</vt:lpstr>
      <vt:lpstr> School should be a place of solace and healing</vt:lpstr>
      <vt:lpstr>PowerPoint Presentation</vt:lpstr>
      <vt:lpstr>Special Education was designed to be evidence-based</vt:lpstr>
      <vt:lpstr>Schools must identify and educate children with disabilities</vt:lpstr>
      <vt:lpstr>Trauma can be a disability under the law</vt:lpstr>
      <vt:lpstr>What if IDEA has a trauma-specific disability category?</vt:lpstr>
      <vt:lpstr>How can advocates help special education to be more trauma-informed</vt:lpstr>
      <vt:lpstr>How can an IEP become trauma-responsive?</vt:lpstr>
      <vt:lpstr>How can an IEP become trauma-responsive? (cont’d)</vt:lpstr>
      <vt:lpstr>Minimize triggers of trauma at school:</vt:lpstr>
      <vt:lpstr>Evidence-based, Trauma-specific interventions</vt:lpstr>
      <vt:lpstr>PowerPoint Presentation</vt:lpstr>
      <vt:lpstr>Students are primed to learn when they feel safe, connected, and supported at school, and that is best achieved through a whole-school approach (Ristuccia, 2013)</vt:lpstr>
      <vt:lpstr>Push for Systemic Change</vt:lpstr>
      <vt:lpstr>Push for Systemic Change (cont’d)</vt:lpstr>
      <vt:lpstr>Recent lawsuits have asked for</vt:lpstr>
      <vt:lpstr>Being trauma-responsive works!</vt:lpstr>
      <vt:lpstr>Reparations for trauma</vt:lpstr>
      <vt:lpstr>Be the change you wish to see in the world.</vt:lpstr>
      <vt:lpstr>To be anti-racist is to be trauma-responsive </vt:lpstr>
      <vt:lpstr>Resources/Reading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special education trauma-informed</dc:title>
  <dc:creator>Nicole Tuchinda</dc:creator>
  <cp:lastModifiedBy>Cristy Horsley</cp:lastModifiedBy>
  <cp:revision>173</cp:revision>
  <cp:lastPrinted>2020-11-10T18:15:44Z</cp:lastPrinted>
  <dcterms:created xsi:type="dcterms:W3CDTF">2018-01-01T16:34:39Z</dcterms:created>
  <dcterms:modified xsi:type="dcterms:W3CDTF">2021-03-25T05:46:02Z</dcterms:modified>
</cp:coreProperties>
</file>