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99" r:id="rId4"/>
  </p:sldMasterIdLst>
  <p:notesMasterIdLst>
    <p:notesMasterId r:id="rId33"/>
  </p:notesMasterIdLst>
  <p:sldIdLst>
    <p:sldId id="256" r:id="rId5"/>
    <p:sldId id="283" r:id="rId6"/>
    <p:sldId id="284" r:id="rId7"/>
    <p:sldId id="285" r:id="rId8"/>
    <p:sldId id="259" r:id="rId9"/>
    <p:sldId id="260" r:id="rId10"/>
    <p:sldId id="258" r:id="rId11"/>
    <p:sldId id="266" r:id="rId12"/>
    <p:sldId id="264" r:id="rId13"/>
    <p:sldId id="263" r:id="rId14"/>
    <p:sldId id="286" r:id="rId15"/>
    <p:sldId id="287" r:id="rId16"/>
    <p:sldId id="289" r:id="rId17"/>
    <p:sldId id="261" r:id="rId18"/>
    <p:sldId id="267" r:id="rId19"/>
    <p:sldId id="268" r:id="rId20"/>
    <p:sldId id="291" r:id="rId21"/>
    <p:sldId id="280" r:id="rId22"/>
    <p:sldId id="262" r:id="rId23"/>
    <p:sldId id="292" r:id="rId24"/>
    <p:sldId id="272" r:id="rId25"/>
    <p:sldId id="282" r:id="rId26"/>
    <p:sldId id="269" r:id="rId27"/>
    <p:sldId id="290" r:id="rId28"/>
    <p:sldId id="275" r:id="rId29"/>
    <p:sldId id="277" r:id="rId30"/>
    <p:sldId id="288" r:id="rId31"/>
    <p:sldId id="279"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6360E15-2C51-49A6-92A2-54A2CA16D2C6}">
          <p14:sldIdLst>
            <p14:sldId id="256"/>
            <p14:sldId id="283"/>
            <p14:sldId id="284"/>
            <p14:sldId id="285"/>
            <p14:sldId id="259"/>
            <p14:sldId id="260"/>
            <p14:sldId id="258"/>
            <p14:sldId id="266"/>
            <p14:sldId id="264"/>
            <p14:sldId id="263"/>
            <p14:sldId id="286"/>
            <p14:sldId id="287"/>
            <p14:sldId id="289"/>
            <p14:sldId id="261"/>
            <p14:sldId id="267"/>
            <p14:sldId id="268"/>
            <p14:sldId id="291"/>
            <p14:sldId id="280"/>
            <p14:sldId id="262"/>
            <p14:sldId id="292"/>
            <p14:sldId id="272"/>
            <p14:sldId id="282"/>
            <p14:sldId id="269"/>
            <p14:sldId id="290"/>
            <p14:sldId id="275"/>
            <p14:sldId id="277"/>
            <p14:sldId id="288"/>
            <p14:sldId id="27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5268" autoAdjust="0"/>
  </p:normalViewPr>
  <p:slideViewPr>
    <p:cSldViewPr snapToGrid="0">
      <p:cViewPr varScale="1">
        <p:scale>
          <a:sx n="68" d="100"/>
          <a:sy n="68" d="100"/>
        </p:scale>
        <p:origin x="816" y="6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3379"/>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9DAEC9-1619-4DF0-B786-D3F7C49E211E}" type="datetimeFigureOut">
              <a:rPr lang="en-US" smtClean="0"/>
              <a:t>8/23/2022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9015CB-19A3-4508-B0F3-8D53E3C4CF23}" type="slidenum">
              <a:rPr lang="en-US" smtClean="0"/>
              <a:t>‹#›</a:t>
            </a:fld>
            <a:endParaRPr lang="en-US"/>
          </a:p>
        </p:txBody>
      </p:sp>
    </p:spTree>
    <p:extLst>
      <p:ext uri="{BB962C8B-B14F-4D97-AF65-F5344CB8AC3E}">
        <p14:creationId xmlns:p14="http://schemas.microsoft.com/office/powerpoint/2010/main" val="8496717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9015CB-19A3-4508-B0F3-8D53E3C4CF23}" type="slidenum">
              <a:rPr lang="en-US" smtClean="0"/>
              <a:t>4</a:t>
            </a:fld>
            <a:endParaRPr lang="en-US"/>
          </a:p>
        </p:txBody>
      </p:sp>
    </p:spTree>
    <p:extLst>
      <p:ext uri="{BB962C8B-B14F-4D97-AF65-F5344CB8AC3E}">
        <p14:creationId xmlns:p14="http://schemas.microsoft.com/office/powerpoint/2010/main" val="214410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8/23/2022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43476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8/23/2022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3211013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8/23/2022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821821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8/23/2022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787843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8/23/2022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7856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586B75A-687E-405C-8A0B-8D00578BA2C3}" type="datetimeFigureOut">
              <a:rPr lang="en-US" smtClean="0"/>
              <a:pPr/>
              <a:t>8/23/2022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105172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smtClean="0"/>
              <a:pPr/>
              <a:t>8/23/2022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0514463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586B75A-687E-405C-8A0B-8D00578BA2C3}" type="datetimeFigureOut">
              <a:rPr lang="en-US" smtClean="0"/>
              <a:pPr/>
              <a:t>8/23/2022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9145043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5586B75A-687E-405C-8A0B-8D00578BA2C3}" type="datetimeFigureOut">
              <a:rPr lang="en-US" smtClean="0"/>
              <a:pPr/>
              <a:t>8/23/2022</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8667210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5586B75A-687E-405C-8A0B-8D00578BA2C3}" type="datetimeFigureOut">
              <a:rPr lang="en-US" smtClean="0"/>
              <a:pPr/>
              <a:t>8/23/2022</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668375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586B75A-687E-405C-8A0B-8D00578BA2C3}" type="datetimeFigureOut">
              <a:rPr lang="en-US" smtClean="0"/>
              <a:pPr/>
              <a:t>8/23/2022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443515621"/>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5586B75A-687E-405C-8A0B-8D00578BA2C3}" type="datetimeFigureOut">
              <a:rPr lang="en-US" smtClean="0"/>
              <a:pPr/>
              <a:t>8/23/2022</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3163642"/>
      </p:ext>
    </p:extLst>
  </p:cSld>
  <p:clrMap bg1="lt1" tx1="dk1" bg2="lt2" tx2="dk2" accent1="accent1" accent2="accent2" accent3="accent3" accent4="accent4" accent5="accent5" accent6="accent6" hlink="hlink" folHlink="folHlink"/>
  <p:sldLayoutIdLst>
    <p:sldLayoutId id="2147484000" r:id="rId1"/>
    <p:sldLayoutId id="2147484001" r:id="rId2"/>
    <p:sldLayoutId id="2147484002" r:id="rId3"/>
    <p:sldLayoutId id="2147484003" r:id="rId4"/>
    <p:sldLayoutId id="2147484004" r:id="rId5"/>
    <p:sldLayoutId id="2147484005" r:id="rId6"/>
    <p:sldLayoutId id="2147484006" r:id="rId7"/>
    <p:sldLayoutId id="2147484007" r:id="rId8"/>
    <p:sldLayoutId id="2147484008" r:id="rId9"/>
    <p:sldLayoutId id="2147484009" r:id="rId10"/>
    <p:sldLayoutId id="2147484010"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hyperlink" Target="https://pixabay.com/en/question-mark-note-duplicate-2405202/" TargetMode="External"/><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hyperlink" Target="https://familyfirstvirginia.com/foster_care/qrtp.html"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B3244-9D37-4FCC-9201-3A8761C9C73F}"/>
              </a:ext>
            </a:extLst>
          </p:cNvPr>
          <p:cNvSpPr>
            <a:spLocks noGrp="1"/>
          </p:cNvSpPr>
          <p:nvPr>
            <p:ph type="ctrTitle"/>
          </p:nvPr>
        </p:nvSpPr>
        <p:spPr/>
        <p:txBody>
          <a:bodyPr/>
          <a:lstStyle/>
          <a:p>
            <a:r>
              <a:rPr lang="en-US" dirty="0"/>
              <a:t>Intro to QRTP Hearings</a:t>
            </a:r>
          </a:p>
        </p:txBody>
      </p:sp>
      <p:sp>
        <p:nvSpPr>
          <p:cNvPr id="3" name="Subtitle 2">
            <a:extLst>
              <a:ext uri="{FF2B5EF4-FFF2-40B4-BE49-F238E27FC236}">
                <a16:creationId xmlns:a16="http://schemas.microsoft.com/office/drawing/2014/main" id="{D6CD73F1-CE3B-45A3-9AF8-720965B4BD03}"/>
              </a:ext>
            </a:extLst>
          </p:cNvPr>
          <p:cNvSpPr>
            <a:spLocks noGrp="1"/>
          </p:cNvSpPr>
          <p:nvPr>
            <p:ph type="subTitle" idx="1"/>
          </p:nvPr>
        </p:nvSpPr>
        <p:spPr>
          <a:xfrm>
            <a:off x="1165070" y="4670246"/>
            <a:ext cx="9990610" cy="1597204"/>
          </a:xfrm>
        </p:spPr>
        <p:txBody>
          <a:bodyPr>
            <a:normAutofit fontScale="92500"/>
          </a:bodyPr>
          <a:lstStyle/>
          <a:p>
            <a:r>
              <a:rPr lang="en-US" dirty="0"/>
              <a:t>Presented by:</a:t>
            </a:r>
          </a:p>
          <a:p>
            <a:r>
              <a:rPr lang="en-US" dirty="0"/>
              <a:t>     Kathryn Thomas, Lynchburg Assistant City Attorney</a:t>
            </a:r>
          </a:p>
          <a:p>
            <a:r>
              <a:rPr lang="en-US" dirty="0"/>
              <a:t>     Shana Richardson, Foster Care Supervisor, Lynchburg DSS</a:t>
            </a:r>
          </a:p>
          <a:p>
            <a:endParaRPr lang="en-US" dirty="0"/>
          </a:p>
        </p:txBody>
      </p:sp>
      <p:pic>
        <p:nvPicPr>
          <p:cNvPr id="6" name="Picture 5">
            <a:extLst>
              <a:ext uri="{FF2B5EF4-FFF2-40B4-BE49-F238E27FC236}">
                <a16:creationId xmlns:a16="http://schemas.microsoft.com/office/drawing/2014/main" id="{B7947F74-AFE1-4560-A27E-DACAE067CB15}"/>
              </a:ext>
            </a:extLst>
          </p:cNvPr>
          <p:cNvPicPr>
            <a:picLocks noChangeAspect="1"/>
          </p:cNvPicPr>
          <p:nvPr/>
        </p:nvPicPr>
        <p:blipFill>
          <a:blip r:embed="rId2"/>
          <a:stretch>
            <a:fillRect/>
          </a:stretch>
        </p:blipFill>
        <p:spPr>
          <a:xfrm>
            <a:off x="7358195" y="756718"/>
            <a:ext cx="2949727" cy="1600024"/>
          </a:xfrm>
          <a:prstGeom prst="rect">
            <a:avLst/>
          </a:prstGeom>
        </p:spPr>
      </p:pic>
      <p:pic>
        <p:nvPicPr>
          <p:cNvPr id="10" name="Picture 9">
            <a:extLst>
              <a:ext uri="{FF2B5EF4-FFF2-40B4-BE49-F238E27FC236}">
                <a16:creationId xmlns:a16="http://schemas.microsoft.com/office/drawing/2014/main" id="{C1403C35-8D36-4A8A-9C1D-6316EC51AAA7}"/>
              </a:ext>
            </a:extLst>
          </p:cNvPr>
          <p:cNvPicPr>
            <a:picLocks noChangeAspect="1"/>
          </p:cNvPicPr>
          <p:nvPr/>
        </p:nvPicPr>
        <p:blipFill>
          <a:blip r:embed="rId3"/>
          <a:stretch>
            <a:fillRect/>
          </a:stretch>
        </p:blipFill>
        <p:spPr>
          <a:xfrm>
            <a:off x="1374621" y="871548"/>
            <a:ext cx="3487760" cy="1323232"/>
          </a:xfrm>
          <a:prstGeom prst="rect">
            <a:avLst/>
          </a:prstGeom>
        </p:spPr>
      </p:pic>
    </p:spTree>
    <p:extLst>
      <p:ext uri="{BB962C8B-B14F-4D97-AF65-F5344CB8AC3E}">
        <p14:creationId xmlns:p14="http://schemas.microsoft.com/office/powerpoint/2010/main" val="21137564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5BE54-A3CE-41D1-8EA1-C46D311C152F}"/>
              </a:ext>
            </a:extLst>
          </p:cNvPr>
          <p:cNvSpPr>
            <a:spLocks noGrp="1"/>
          </p:cNvSpPr>
          <p:nvPr>
            <p:ph type="title"/>
          </p:nvPr>
        </p:nvSpPr>
        <p:spPr/>
        <p:txBody>
          <a:bodyPr/>
          <a:lstStyle/>
          <a:p>
            <a:r>
              <a:rPr lang="en-US" dirty="0"/>
              <a:t>Important Deadlines</a:t>
            </a:r>
          </a:p>
        </p:txBody>
      </p:sp>
      <p:pic>
        <p:nvPicPr>
          <p:cNvPr id="4" name="Content Placeholder 7">
            <a:extLst>
              <a:ext uri="{FF2B5EF4-FFF2-40B4-BE49-F238E27FC236}">
                <a16:creationId xmlns:a16="http://schemas.microsoft.com/office/drawing/2014/main" id="{5080C267-6BC3-47B3-8449-B3A1FD78106B}"/>
              </a:ext>
            </a:extLst>
          </p:cNvPr>
          <p:cNvPicPr>
            <a:picLocks noChangeAspect="1"/>
          </p:cNvPicPr>
          <p:nvPr/>
        </p:nvPicPr>
        <p:blipFill rotWithShape="1">
          <a:blip r:embed="rId2"/>
          <a:srcRect l="1168" t="18303" b="1111"/>
          <a:stretch/>
        </p:blipFill>
        <p:spPr>
          <a:xfrm>
            <a:off x="1257300" y="1638300"/>
            <a:ext cx="9901035" cy="4711700"/>
          </a:xfrm>
          <a:prstGeom prst="rect">
            <a:avLst/>
          </a:prstGeom>
        </p:spPr>
      </p:pic>
    </p:spTree>
    <p:extLst>
      <p:ext uri="{BB962C8B-B14F-4D97-AF65-F5344CB8AC3E}">
        <p14:creationId xmlns:p14="http://schemas.microsoft.com/office/powerpoint/2010/main" val="9154933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8C76D-4D99-4F79-8FA5-C053A41D8F29}"/>
              </a:ext>
            </a:extLst>
          </p:cNvPr>
          <p:cNvSpPr>
            <a:spLocks noGrp="1"/>
          </p:cNvSpPr>
          <p:nvPr>
            <p:ph type="title"/>
          </p:nvPr>
        </p:nvSpPr>
        <p:spPr/>
        <p:txBody>
          <a:bodyPr>
            <a:normAutofit/>
          </a:bodyPr>
          <a:lstStyle/>
          <a:p>
            <a:pPr lvl="0"/>
            <a:r>
              <a:rPr lang="en-US" dirty="0"/>
              <a:t>Within 30 days of placement in a QRTP </a:t>
            </a:r>
          </a:p>
        </p:txBody>
      </p:sp>
      <p:sp>
        <p:nvSpPr>
          <p:cNvPr id="3" name="Content Placeholder 2">
            <a:extLst>
              <a:ext uri="{FF2B5EF4-FFF2-40B4-BE49-F238E27FC236}">
                <a16:creationId xmlns:a16="http://schemas.microsoft.com/office/drawing/2014/main" id="{AAC9CDF1-5C1A-4CC7-BED4-9FC135E2C6C8}"/>
              </a:ext>
            </a:extLst>
          </p:cNvPr>
          <p:cNvSpPr>
            <a:spLocks noGrp="1"/>
          </p:cNvSpPr>
          <p:nvPr>
            <p:ph idx="1"/>
          </p:nvPr>
        </p:nvSpPr>
        <p:spPr/>
        <p:txBody>
          <a:bodyPr>
            <a:normAutofit lnSpcReduction="10000"/>
          </a:bodyPr>
          <a:lstStyle/>
          <a:p>
            <a:pPr lvl="0">
              <a:buFont typeface="Wingdings" panose="05000000000000000000" pitchFamily="2" charset="2"/>
              <a:buChar char="v"/>
            </a:pPr>
            <a:r>
              <a:rPr lang="en-US" sz="3600" dirty="0"/>
              <a:t>Must complete a </a:t>
            </a:r>
            <a:r>
              <a:rPr lang="en-US" sz="3600" u="sng" dirty="0"/>
              <a:t>clinical assessment </a:t>
            </a:r>
          </a:p>
          <a:p>
            <a:pPr lvl="1"/>
            <a:r>
              <a:rPr lang="en-US" sz="2800" dirty="0"/>
              <a:t>Must be performed by a “qualified individual” to</a:t>
            </a:r>
          </a:p>
          <a:p>
            <a:pPr lvl="2"/>
            <a:r>
              <a:rPr lang="en-US" sz="2800" dirty="0"/>
              <a:t>In Virginia, means a licensed mental health professional.</a:t>
            </a:r>
          </a:p>
          <a:p>
            <a:pPr lvl="3"/>
            <a:r>
              <a:rPr lang="en-US" sz="2400" dirty="0"/>
              <a:t>As defined in 12VAC35-105-20.</a:t>
            </a:r>
          </a:p>
          <a:p>
            <a:pPr lvl="1"/>
            <a:r>
              <a:rPr lang="en-US" sz="2800" dirty="0"/>
              <a:t>to determine the appropriateness of the placement </a:t>
            </a:r>
          </a:p>
          <a:p>
            <a:pPr lvl="2"/>
            <a:r>
              <a:rPr lang="en-US" sz="2400" dirty="0"/>
              <a:t>aligning with Virginia’s current DMAS Clinical Assessment</a:t>
            </a:r>
          </a:p>
          <a:p>
            <a:pPr lvl="2"/>
            <a:r>
              <a:rPr lang="en-US" sz="2800" dirty="0"/>
              <a:t>determine if it is the best fit</a:t>
            </a:r>
          </a:p>
          <a:p>
            <a:pPr lvl="2"/>
            <a:endParaRPr lang="en-US" sz="2800" dirty="0"/>
          </a:p>
          <a:p>
            <a:pPr lvl="1">
              <a:buFont typeface="Wingdings" panose="05000000000000000000" pitchFamily="2" charset="2"/>
              <a:buChar char="v"/>
            </a:pPr>
            <a:r>
              <a:rPr lang="en-US" sz="3600" dirty="0"/>
              <a:t>Paperwork must be filed with the Court</a:t>
            </a:r>
          </a:p>
          <a:p>
            <a:pPr lvl="3"/>
            <a:endParaRPr lang="en-US" sz="2400" dirty="0"/>
          </a:p>
        </p:txBody>
      </p:sp>
    </p:spTree>
    <p:extLst>
      <p:ext uri="{BB962C8B-B14F-4D97-AF65-F5344CB8AC3E}">
        <p14:creationId xmlns:p14="http://schemas.microsoft.com/office/powerpoint/2010/main" val="7755214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08CFD-0BF3-4717-9ACD-C8AA1AB8AB14}"/>
              </a:ext>
            </a:extLst>
          </p:cNvPr>
          <p:cNvSpPr>
            <a:spLocks noGrp="1"/>
          </p:cNvSpPr>
          <p:nvPr>
            <p:ph type="title"/>
          </p:nvPr>
        </p:nvSpPr>
        <p:spPr/>
        <p:txBody>
          <a:bodyPr/>
          <a:lstStyle/>
          <a:p>
            <a:r>
              <a:rPr lang="en-US" dirty="0"/>
              <a:t>Within 60 days of placement in QRTP</a:t>
            </a:r>
          </a:p>
        </p:txBody>
      </p:sp>
      <p:sp>
        <p:nvSpPr>
          <p:cNvPr id="3" name="Content Placeholder 2">
            <a:extLst>
              <a:ext uri="{FF2B5EF4-FFF2-40B4-BE49-F238E27FC236}">
                <a16:creationId xmlns:a16="http://schemas.microsoft.com/office/drawing/2014/main" id="{9DE4C32A-9111-4ED9-9B01-A0815A3DD33C}"/>
              </a:ext>
            </a:extLst>
          </p:cNvPr>
          <p:cNvSpPr>
            <a:spLocks noGrp="1"/>
          </p:cNvSpPr>
          <p:nvPr>
            <p:ph idx="1"/>
          </p:nvPr>
        </p:nvSpPr>
        <p:spPr/>
        <p:txBody>
          <a:bodyPr>
            <a:normAutofit/>
          </a:bodyPr>
          <a:lstStyle/>
          <a:p>
            <a:r>
              <a:rPr lang="en-US" sz="2800" dirty="0"/>
              <a:t>A court review must take place to approve or disapprove the placement. </a:t>
            </a:r>
          </a:p>
          <a:p>
            <a:r>
              <a:rPr lang="en-US" sz="2800" dirty="0"/>
              <a:t>The Court will consider the 30 day assessment and determine whether the needs of the youth can be met through placement in a foster family home or whether or not the QRTP provides the most effective and appropriate level of care for the youth, as specified in the permanency plan for the youth.</a:t>
            </a:r>
          </a:p>
        </p:txBody>
      </p:sp>
    </p:spTree>
    <p:extLst>
      <p:ext uri="{BB962C8B-B14F-4D97-AF65-F5344CB8AC3E}">
        <p14:creationId xmlns:p14="http://schemas.microsoft.com/office/powerpoint/2010/main" val="3863815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7F12D-C452-425D-8791-49F8859CFED4}"/>
              </a:ext>
            </a:extLst>
          </p:cNvPr>
          <p:cNvSpPr>
            <a:spLocks noGrp="1"/>
          </p:cNvSpPr>
          <p:nvPr>
            <p:ph type="title"/>
          </p:nvPr>
        </p:nvSpPr>
        <p:spPr/>
        <p:txBody>
          <a:bodyPr>
            <a:noAutofit/>
          </a:bodyPr>
          <a:lstStyle/>
          <a:p>
            <a:r>
              <a:rPr lang="en-US" sz="4000" dirty="0"/>
              <a:t>A QRTP placement must be reviewed by</a:t>
            </a:r>
            <a:br>
              <a:rPr lang="en-US" sz="4000" dirty="0"/>
            </a:br>
            <a:r>
              <a:rPr lang="en-US" sz="2400" dirty="0"/>
              <a:t>the VDSS Commissioner and </a:t>
            </a:r>
            <a:br>
              <a:rPr lang="en-US" sz="2400" dirty="0"/>
            </a:br>
            <a:r>
              <a:rPr lang="en-US" sz="2400" dirty="0"/>
              <a:t>the United States Department Health and Human Services Secretary</a:t>
            </a:r>
          </a:p>
        </p:txBody>
      </p:sp>
      <p:sp>
        <p:nvSpPr>
          <p:cNvPr id="3" name="Content Placeholder 2">
            <a:extLst>
              <a:ext uri="{FF2B5EF4-FFF2-40B4-BE49-F238E27FC236}">
                <a16:creationId xmlns:a16="http://schemas.microsoft.com/office/drawing/2014/main" id="{9032F3A6-E08F-4CAE-B2EE-6AE1C3470A73}"/>
              </a:ext>
            </a:extLst>
          </p:cNvPr>
          <p:cNvSpPr>
            <a:spLocks noGrp="1"/>
          </p:cNvSpPr>
          <p:nvPr>
            <p:ph idx="1"/>
          </p:nvPr>
        </p:nvSpPr>
        <p:spPr/>
        <p:txBody>
          <a:bodyPr>
            <a:normAutofit/>
          </a:bodyPr>
          <a:lstStyle/>
          <a:p>
            <a:endParaRPr lang="en-US" sz="3200" dirty="0"/>
          </a:p>
          <a:p>
            <a:r>
              <a:rPr lang="en-US" sz="3200" dirty="0"/>
              <a:t>13 years of age or younger </a:t>
            </a:r>
          </a:p>
          <a:p>
            <a:pPr lvl="1"/>
            <a:r>
              <a:rPr lang="en-US" sz="2800" dirty="0"/>
              <a:t>in a QRTP for </a:t>
            </a:r>
            <a:r>
              <a:rPr lang="en-US" sz="2800" u="sng" dirty="0"/>
              <a:t>6 consecutive months.</a:t>
            </a:r>
          </a:p>
          <a:p>
            <a:endParaRPr lang="en-US" dirty="0"/>
          </a:p>
          <a:p>
            <a:r>
              <a:rPr lang="en-US" sz="3200" dirty="0"/>
              <a:t>14 years of age or older </a:t>
            </a:r>
          </a:p>
          <a:p>
            <a:pPr lvl="1"/>
            <a:r>
              <a:rPr lang="en-US" sz="2800" dirty="0"/>
              <a:t>in a QRTP for </a:t>
            </a:r>
            <a:r>
              <a:rPr lang="en-US" sz="2800" u="sng" dirty="0"/>
              <a:t>12 consecutive months </a:t>
            </a:r>
            <a:r>
              <a:rPr lang="en-US" sz="2800" dirty="0"/>
              <a:t>or </a:t>
            </a:r>
            <a:r>
              <a:rPr lang="en-US" sz="2800" u="sng" dirty="0"/>
              <a:t>18 non-consecutive months</a:t>
            </a:r>
            <a:r>
              <a:rPr lang="en-US" sz="2800" dirty="0"/>
              <a:t>.</a:t>
            </a:r>
          </a:p>
        </p:txBody>
      </p:sp>
    </p:spTree>
    <p:extLst>
      <p:ext uri="{BB962C8B-B14F-4D97-AF65-F5344CB8AC3E}">
        <p14:creationId xmlns:p14="http://schemas.microsoft.com/office/powerpoint/2010/main" val="7925390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77B64-5728-44E5-872B-6EAC1896019E}"/>
              </a:ext>
            </a:extLst>
          </p:cNvPr>
          <p:cNvSpPr>
            <a:spLocks noGrp="1"/>
          </p:cNvSpPr>
          <p:nvPr>
            <p:ph type="ctrTitle"/>
          </p:nvPr>
        </p:nvSpPr>
        <p:spPr/>
        <p:txBody>
          <a:bodyPr/>
          <a:lstStyle/>
          <a:p>
            <a:r>
              <a:rPr lang="en-US" dirty="0"/>
              <a:t>QRTP and the Court</a:t>
            </a:r>
          </a:p>
        </p:txBody>
      </p:sp>
      <p:sp>
        <p:nvSpPr>
          <p:cNvPr id="3" name="Subtitle 2">
            <a:extLst>
              <a:ext uri="{FF2B5EF4-FFF2-40B4-BE49-F238E27FC236}">
                <a16:creationId xmlns:a16="http://schemas.microsoft.com/office/drawing/2014/main" id="{FA926690-95D1-4BA5-80B5-BFA7F8C1B0E5}"/>
              </a:ext>
            </a:extLst>
          </p:cNvPr>
          <p:cNvSpPr>
            <a:spLocks noGrp="1"/>
          </p:cNvSpPr>
          <p:nvPr>
            <p:ph type="subTitle" idx="1"/>
          </p:nvPr>
        </p:nvSpPr>
        <p:spPr/>
        <p:txBody>
          <a:bodyPr/>
          <a:lstStyle/>
          <a:p>
            <a:r>
              <a:rPr lang="en-US" dirty="0"/>
              <a:t>Purpose and Process</a:t>
            </a:r>
          </a:p>
        </p:txBody>
      </p:sp>
    </p:spTree>
    <p:extLst>
      <p:ext uri="{BB962C8B-B14F-4D97-AF65-F5344CB8AC3E}">
        <p14:creationId xmlns:p14="http://schemas.microsoft.com/office/powerpoint/2010/main" val="32182472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01A7B-76DD-40EA-9C22-9B589AA80EE3}"/>
              </a:ext>
            </a:extLst>
          </p:cNvPr>
          <p:cNvSpPr>
            <a:spLocks noGrp="1"/>
          </p:cNvSpPr>
          <p:nvPr>
            <p:ph type="title"/>
          </p:nvPr>
        </p:nvSpPr>
        <p:spPr/>
        <p:txBody>
          <a:bodyPr>
            <a:normAutofit/>
          </a:bodyPr>
          <a:lstStyle/>
          <a:p>
            <a:r>
              <a:rPr lang="en-US" dirty="0"/>
              <a:t>Purpose - Review</a:t>
            </a:r>
          </a:p>
        </p:txBody>
      </p:sp>
      <p:sp>
        <p:nvSpPr>
          <p:cNvPr id="5" name="Content Placeholder 4">
            <a:extLst>
              <a:ext uri="{FF2B5EF4-FFF2-40B4-BE49-F238E27FC236}">
                <a16:creationId xmlns:a16="http://schemas.microsoft.com/office/drawing/2014/main" id="{746FB3CC-96A4-4600-98AD-802C519948BB}"/>
              </a:ext>
            </a:extLst>
          </p:cNvPr>
          <p:cNvSpPr>
            <a:spLocks noGrp="1"/>
          </p:cNvSpPr>
          <p:nvPr>
            <p:ph idx="1"/>
          </p:nvPr>
        </p:nvSpPr>
        <p:spPr>
          <a:xfrm>
            <a:off x="1097280" y="1845734"/>
            <a:ext cx="10058400" cy="986366"/>
          </a:xfrm>
        </p:spPr>
        <p:txBody>
          <a:bodyPr/>
          <a:lstStyle/>
          <a:p>
            <a:r>
              <a:rPr lang="en-US" dirty="0"/>
              <a:t>What is the purpose of a QRTP hearing, and what problem were they attempting to address through them?</a:t>
            </a:r>
          </a:p>
        </p:txBody>
      </p:sp>
      <p:sp>
        <p:nvSpPr>
          <p:cNvPr id="6" name="Rectangle 5">
            <a:extLst>
              <a:ext uri="{FF2B5EF4-FFF2-40B4-BE49-F238E27FC236}">
                <a16:creationId xmlns:a16="http://schemas.microsoft.com/office/drawing/2014/main" id="{A01C075C-0519-4886-9A9F-20AC85B72CB5}"/>
              </a:ext>
            </a:extLst>
          </p:cNvPr>
          <p:cNvSpPr/>
          <p:nvPr/>
        </p:nvSpPr>
        <p:spPr>
          <a:xfrm>
            <a:off x="2437130" y="2565400"/>
            <a:ext cx="7378700" cy="3108543"/>
          </a:xfrm>
          <a:prstGeom prst="rect">
            <a:avLst/>
          </a:prstGeom>
        </p:spPr>
        <p:txBody>
          <a:bodyPr wrap="square">
            <a:spAutoFit/>
          </a:bodyPr>
          <a:lstStyle/>
          <a:p>
            <a:pPr algn="ctr"/>
            <a:r>
              <a:rPr lang="en-US" sz="2800" dirty="0"/>
              <a:t>Safely reduce the inappropriate use of</a:t>
            </a:r>
          </a:p>
          <a:p>
            <a:pPr algn="ctr"/>
            <a:r>
              <a:rPr lang="en-US" sz="2800" dirty="0"/>
              <a:t> non family-based placements </a:t>
            </a:r>
          </a:p>
          <a:p>
            <a:pPr algn="ctr"/>
            <a:r>
              <a:rPr lang="en-US" sz="2800" dirty="0"/>
              <a:t>&amp;</a:t>
            </a:r>
          </a:p>
          <a:p>
            <a:pPr algn="ctr"/>
            <a:r>
              <a:rPr lang="en-US" sz="2800" dirty="0"/>
              <a:t>when a non family-based placement is needed, ensure children are placed in the least restrictive, highest-quality setting appropriate to their individual needs</a:t>
            </a:r>
          </a:p>
        </p:txBody>
      </p:sp>
    </p:spTree>
    <p:extLst>
      <p:ext uri="{BB962C8B-B14F-4D97-AF65-F5344CB8AC3E}">
        <p14:creationId xmlns:p14="http://schemas.microsoft.com/office/powerpoint/2010/main" val="808092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4607A-C0A4-441A-B135-6D2EC7579F07}"/>
              </a:ext>
            </a:extLst>
          </p:cNvPr>
          <p:cNvSpPr>
            <a:spLocks noGrp="1"/>
          </p:cNvSpPr>
          <p:nvPr>
            <p:ph type="title"/>
          </p:nvPr>
        </p:nvSpPr>
        <p:spPr/>
        <p:txBody>
          <a:bodyPr>
            <a:normAutofit/>
          </a:bodyPr>
          <a:lstStyle/>
          <a:p>
            <a:r>
              <a:rPr lang="en-US" dirty="0"/>
              <a:t>How frequently are QRTP Hearings held?</a:t>
            </a:r>
          </a:p>
        </p:txBody>
      </p:sp>
      <p:sp>
        <p:nvSpPr>
          <p:cNvPr id="5" name="Content Placeholder 4">
            <a:extLst>
              <a:ext uri="{FF2B5EF4-FFF2-40B4-BE49-F238E27FC236}">
                <a16:creationId xmlns:a16="http://schemas.microsoft.com/office/drawing/2014/main" id="{D4D0CD17-6B9F-41C4-B9BC-130CF32CD8E6}"/>
              </a:ext>
            </a:extLst>
          </p:cNvPr>
          <p:cNvSpPr>
            <a:spLocks noGrp="1"/>
          </p:cNvSpPr>
          <p:nvPr>
            <p:ph idx="1"/>
          </p:nvPr>
        </p:nvSpPr>
        <p:spPr/>
        <p:txBody>
          <a:bodyPr>
            <a:normAutofit/>
          </a:bodyPr>
          <a:lstStyle/>
          <a:p>
            <a:r>
              <a:rPr lang="en-US" sz="3200" dirty="0"/>
              <a:t>Initial – within 60 days of placement </a:t>
            </a:r>
          </a:p>
          <a:p>
            <a:pPr lvl="1"/>
            <a:r>
              <a:rPr lang="en-US" sz="2800" dirty="0"/>
              <a:t>can be at disposition or next FC hearing if within the 60 day timeframe</a:t>
            </a:r>
          </a:p>
          <a:p>
            <a:r>
              <a:rPr lang="en-US" sz="3200" dirty="0"/>
              <a:t>Review – varies</a:t>
            </a:r>
          </a:p>
          <a:p>
            <a:pPr lvl="1"/>
            <a:r>
              <a:rPr lang="en-US" sz="3000" dirty="0"/>
              <a:t>After the court’s initial approval of the QRTP placement, the court must review the placement at every subsequent foster care hearing</a:t>
            </a:r>
          </a:p>
        </p:txBody>
      </p:sp>
    </p:spTree>
    <p:extLst>
      <p:ext uri="{BB962C8B-B14F-4D97-AF65-F5344CB8AC3E}">
        <p14:creationId xmlns:p14="http://schemas.microsoft.com/office/powerpoint/2010/main" val="20954978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6C1F9-EA2B-4CE7-BCCF-2703E37A4872}"/>
              </a:ext>
            </a:extLst>
          </p:cNvPr>
          <p:cNvSpPr>
            <a:spLocks noGrp="1"/>
          </p:cNvSpPr>
          <p:nvPr>
            <p:ph type="title"/>
          </p:nvPr>
        </p:nvSpPr>
        <p:spPr/>
        <p:txBody>
          <a:bodyPr/>
          <a:lstStyle/>
          <a:p>
            <a:r>
              <a:rPr lang="en-US" dirty="0"/>
              <a:t>Review Hearings</a:t>
            </a:r>
          </a:p>
        </p:txBody>
      </p:sp>
      <p:sp>
        <p:nvSpPr>
          <p:cNvPr id="3" name="Content Placeholder 2">
            <a:extLst>
              <a:ext uri="{FF2B5EF4-FFF2-40B4-BE49-F238E27FC236}">
                <a16:creationId xmlns:a16="http://schemas.microsoft.com/office/drawing/2014/main" id="{699613AD-A4CD-42EB-AE4D-0D4CED31EDB3}"/>
              </a:ext>
            </a:extLst>
          </p:cNvPr>
          <p:cNvSpPr>
            <a:spLocks noGrp="1"/>
          </p:cNvSpPr>
          <p:nvPr>
            <p:ph idx="1"/>
          </p:nvPr>
        </p:nvSpPr>
        <p:spPr/>
        <p:txBody>
          <a:bodyPr>
            <a:normAutofit fontScale="92500" lnSpcReduction="10000"/>
          </a:bodyPr>
          <a:lstStyle/>
          <a:p>
            <a:r>
              <a:rPr lang="en-US" sz="3000" dirty="0"/>
              <a:t>The service worker must present evidence at the hearing that demonstrates the following: </a:t>
            </a:r>
          </a:p>
          <a:p>
            <a:r>
              <a:rPr lang="en-US" sz="2600" dirty="0"/>
              <a:t>• The ongoing assessment of the child's strengths and needs continues to support the QRTP placement as the most effective and appropriate level of care that is consistent with the child’s short-term and long-term goals and that the child’s needs cannot be met in a foster home;  </a:t>
            </a:r>
          </a:p>
          <a:p>
            <a:r>
              <a:rPr lang="en-US" sz="2600" dirty="0"/>
              <a:t>• The child’s specific treatment and service needs that the QRTP will address and the length of time the child is expected to need such treatment and services; and </a:t>
            </a:r>
          </a:p>
          <a:p>
            <a:r>
              <a:rPr lang="en-US" sz="2600" dirty="0"/>
              <a:t>• The LDSS efforts to prepare the child to return home or to be placed with a fit and willing relative, legal guardian, or adoptive parent, or in a foster home.</a:t>
            </a:r>
          </a:p>
        </p:txBody>
      </p:sp>
    </p:spTree>
    <p:extLst>
      <p:ext uri="{BB962C8B-B14F-4D97-AF65-F5344CB8AC3E}">
        <p14:creationId xmlns:p14="http://schemas.microsoft.com/office/powerpoint/2010/main" val="15054259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E63FB69F-4F0F-45BD-A6EC-544C65434707}"/>
              </a:ext>
            </a:extLst>
          </p:cNvPr>
          <p:cNvPicPr>
            <a:picLocks noGrp="1" noChangeAspect="1"/>
          </p:cNvPicPr>
          <p:nvPr>
            <p:ph idx="1"/>
          </p:nvPr>
        </p:nvPicPr>
        <p:blipFill>
          <a:blip r:embed="rId2"/>
          <a:stretch>
            <a:fillRect/>
          </a:stretch>
        </p:blipFill>
        <p:spPr>
          <a:xfrm>
            <a:off x="45720" y="-118535"/>
            <a:ext cx="12191999" cy="7973827"/>
          </a:xfrm>
        </p:spPr>
      </p:pic>
    </p:spTree>
    <p:extLst>
      <p:ext uri="{BB962C8B-B14F-4D97-AF65-F5344CB8AC3E}">
        <p14:creationId xmlns:p14="http://schemas.microsoft.com/office/powerpoint/2010/main" val="17822784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9C502BEE-3D70-4DEE-A02E-BC86DD6FCD97}"/>
              </a:ext>
            </a:extLst>
          </p:cNvPr>
          <p:cNvPicPr>
            <a:picLocks noGrp="1" noChangeAspect="1"/>
          </p:cNvPicPr>
          <p:nvPr>
            <p:ph idx="1"/>
          </p:nvPr>
        </p:nvPicPr>
        <p:blipFill rotWithShape="1">
          <a:blip r:embed="rId2"/>
          <a:srcRect l="12029" t="32159" r="50709" b="22685"/>
          <a:stretch/>
        </p:blipFill>
        <p:spPr>
          <a:xfrm>
            <a:off x="1" y="-233971"/>
            <a:ext cx="12329160" cy="9789749"/>
          </a:xfrm>
        </p:spPr>
      </p:pic>
    </p:spTree>
    <p:extLst>
      <p:ext uri="{BB962C8B-B14F-4D97-AF65-F5344CB8AC3E}">
        <p14:creationId xmlns:p14="http://schemas.microsoft.com/office/powerpoint/2010/main" val="6107155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C26DC9F-F23F-4665-859F-728D1892174D}"/>
              </a:ext>
            </a:extLst>
          </p:cNvPr>
          <p:cNvSpPr>
            <a:spLocks noGrp="1"/>
          </p:cNvSpPr>
          <p:nvPr>
            <p:ph idx="1"/>
          </p:nvPr>
        </p:nvSpPr>
        <p:spPr>
          <a:xfrm>
            <a:off x="177800" y="863600"/>
            <a:ext cx="3695700" cy="5257800"/>
          </a:xfrm>
        </p:spPr>
        <p:txBody>
          <a:bodyPr>
            <a:noAutofit/>
          </a:bodyPr>
          <a:lstStyle/>
          <a:p>
            <a:r>
              <a:rPr lang="en-US" sz="2400" dirty="0">
                <a:solidFill>
                  <a:schemeClr val="bg1"/>
                </a:solidFill>
              </a:rPr>
              <a:t>Family First seeks to:</a:t>
            </a:r>
          </a:p>
          <a:p>
            <a:pPr lvl="1"/>
            <a:r>
              <a:rPr lang="en-US" sz="2200" dirty="0">
                <a:solidFill>
                  <a:schemeClr val="bg1"/>
                </a:solidFill>
              </a:rPr>
              <a:t>safely reduce the </a:t>
            </a:r>
            <a:r>
              <a:rPr lang="en-US" sz="2200" u="sng" dirty="0">
                <a:solidFill>
                  <a:schemeClr val="bg1"/>
                </a:solidFill>
              </a:rPr>
              <a:t>inappropriate</a:t>
            </a:r>
            <a:r>
              <a:rPr lang="en-US" sz="2200" dirty="0">
                <a:solidFill>
                  <a:schemeClr val="bg1"/>
                </a:solidFill>
              </a:rPr>
              <a:t> use of </a:t>
            </a:r>
            <a:r>
              <a:rPr lang="en-US" sz="2200" u="sng" dirty="0">
                <a:solidFill>
                  <a:schemeClr val="bg1"/>
                </a:solidFill>
              </a:rPr>
              <a:t>non family-based placements </a:t>
            </a:r>
          </a:p>
          <a:p>
            <a:r>
              <a:rPr lang="en-US" sz="2400" dirty="0">
                <a:solidFill>
                  <a:schemeClr val="bg1"/>
                </a:solidFill>
              </a:rPr>
              <a:t>&amp;</a:t>
            </a:r>
          </a:p>
          <a:p>
            <a:pPr lvl="1"/>
            <a:r>
              <a:rPr lang="en-US" sz="2200" dirty="0">
                <a:solidFill>
                  <a:schemeClr val="bg1"/>
                </a:solidFill>
              </a:rPr>
              <a:t>when a non family-based placement is needed, ensure children are placed in the </a:t>
            </a:r>
            <a:r>
              <a:rPr lang="en-US" sz="2200" u="sng" dirty="0">
                <a:solidFill>
                  <a:schemeClr val="bg1"/>
                </a:solidFill>
              </a:rPr>
              <a:t>least restrictive, highest-quality </a:t>
            </a:r>
            <a:r>
              <a:rPr lang="en-US" sz="2200" dirty="0">
                <a:solidFill>
                  <a:schemeClr val="bg1"/>
                </a:solidFill>
              </a:rPr>
              <a:t>setting appropriate to their individual needs</a:t>
            </a:r>
          </a:p>
          <a:p>
            <a:pPr lvl="1"/>
            <a:endParaRPr lang="en-US" sz="2200" dirty="0">
              <a:solidFill>
                <a:schemeClr val="bg1"/>
              </a:solidFill>
            </a:endParaRPr>
          </a:p>
          <a:p>
            <a:r>
              <a:rPr lang="en-US" sz="1600" dirty="0">
                <a:solidFill>
                  <a:schemeClr val="bg1"/>
                </a:solidFill>
              </a:rPr>
              <a:t>This is a response to federal legislation.</a:t>
            </a:r>
          </a:p>
          <a:p>
            <a:r>
              <a:rPr lang="en-US" sz="1600" dirty="0">
                <a:solidFill>
                  <a:schemeClr val="bg1"/>
                </a:solidFill>
              </a:rPr>
              <a:t>Effective since July 2021.</a:t>
            </a:r>
          </a:p>
        </p:txBody>
      </p:sp>
      <p:pic>
        <p:nvPicPr>
          <p:cNvPr id="7" name="Content Placeholder 6">
            <a:extLst>
              <a:ext uri="{FF2B5EF4-FFF2-40B4-BE49-F238E27FC236}">
                <a16:creationId xmlns:a16="http://schemas.microsoft.com/office/drawing/2014/main" id="{95766ECB-5B36-4A72-8374-7CFAFD59A172}"/>
              </a:ext>
            </a:extLst>
          </p:cNvPr>
          <p:cNvPicPr>
            <a:picLocks noGrp="1" noChangeAspect="1"/>
          </p:cNvPicPr>
          <p:nvPr>
            <p:ph sz="half" idx="4294967295"/>
          </p:nvPr>
        </p:nvPicPr>
        <p:blipFill>
          <a:blip r:embed="rId2"/>
          <a:stretch>
            <a:fillRect/>
          </a:stretch>
        </p:blipFill>
        <p:spPr>
          <a:xfrm>
            <a:off x="5391152" y="1116746"/>
            <a:ext cx="5803900" cy="4624508"/>
          </a:xfrm>
        </p:spPr>
      </p:pic>
    </p:spTree>
    <p:extLst>
      <p:ext uri="{BB962C8B-B14F-4D97-AF65-F5344CB8AC3E}">
        <p14:creationId xmlns:p14="http://schemas.microsoft.com/office/powerpoint/2010/main" val="17211473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37F58-7FC2-4E39-BE89-AC564918DEBB}"/>
              </a:ext>
            </a:extLst>
          </p:cNvPr>
          <p:cNvSpPr>
            <a:spLocks noGrp="1"/>
          </p:cNvSpPr>
          <p:nvPr>
            <p:ph type="title"/>
          </p:nvPr>
        </p:nvSpPr>
        <p:spPr/>
        <p:txBody>
          <a:bodyPr/>
          <a:lstStyle/>
          <a:p>
            <a:r>
              <a:rPr lang="en-US" dirty="0"/>
              <a:t>Plan Goals</a:t>
            </a:r>
          </a:p>
        </p:txBody>
      </p:sp>
      <p:sp>
        <p:nvSpPr>
          <p:cNvPr id="4" name="Text Placeholder 3">
            <a:extLst>
              <a:ext uri="{FF2B5EF4-FFF2-40B4-BE49-F238E27FC236}">
                <a16:creationId xmlns:a16="http://schemas.microsoft.com/office/drawing/2014/main" id="{D125C734-1908-4BBA-A11B-50345DEA354D}"/>
              </a:ext>
            </a:extLst>
          </p:cNvPr>
          <p:cNvSpPr>
            <a:spLocks noGrp="1"/>
          </p:cNvSpPr>
          <p:nvPr>
            <p:ph type="body" idx="1"/>
          </p:nvPr>
        </p:nvSpPr>
        <p:spPr/>
        <p:txBody>
          <a:bodyPr/>
          <a:lstStyle/>
          <a:p>
            <a:r>
              <a:rPr lang="en-US" dirty="0"/>
              <a:t>Normal </a:t>
            </a:r>
            <a:r>
              <a:rPr lang="en-US" dirty="0" err="1"/>
              <a:t>TImeline</a:t>
            </a:r>
            <a:endParaRPr lang="en-US" dirty="0"/>
          </a:p>
        </p:txBody>
      </p:sp>
      <p:sp>
        <p:nvSpPr>
          <p:cNvPr id="3" name="Content Placeholder 2">
            <a:extLst>
              <a:ext uri="{FF2B5EF4-FFF2-40B4-BE49-F238E27FC236}">
                <a16:creationId xmlns:a16="http://schemas.microsoft.com/office/drawing/2014/main" id="{22402C9B-E3C6-4426-BABE-A6E24502AA0D}"/>
              </a:ext>
            </a:extLst>
          </p:cNvPr>
          <p:cNvSpPr>
            <a:spLocks noGrp="1"/>
          </p:cNvSpPr>
          <p:nvPr>
            <p:ph sz="half" idx="2"/>
          </p:nvPr>
        </p:nvSpPr>
        <p:spPr/>
        <p:txBody>
          <a:bodyPr>
            <a:normAutofit/>
          </a:bodyPr>
          <a:lstStyle/>
          <a:p>
            <a:r>
              <a:rPr lang="en-US" sz="3200" dirty="0"/>
              <a:t>Return Home</a:t>
            </a:r>
          </a:p>
          <a:p>
            <a:r>
              <a:rPr lang="en-US" sz="3200" dirty="0"/>
              <a:t>Relative Placement</a:t>
            </a:r>
          </a:p>
          <a:p>
            <a:r>
              <a:rPr lang="en-US" sz="3200" dirty="0"/>
              <a:t>Adoption</a:t>
            </a:r>
          </a:p>
          <a:p>
            <a:pPr marL="201168" lvl="1" indent="0">
              <a:buNone/>
            </a:pPr>
            <a:endParaRPr lang="en-US" dirty="0"/>
          </a:p>
          <a:p>
            <a:pPr marL="201168" lvl="1" indent="0">
              <a:buNone/>
            </a:pPr>
            <a:endParaRPr lang="en-US" dirty="0"/>
          </a:p>
        </p:txBody>
      </p:sp>
      <p:sp>
        <p:nvSpPr>
          <p:cNvPr id="5" name="Text Placeholder 4">
            <a:extLst>
              <a:ext uri="{FF2B5EF4-FFF2-40B4-BE49-F238E27FC236}">
                <a16:creationId xmlns:a16="http://schemas.microsoft.com/office/drawing/2014/main" id="{8667AB83-05BD-4A0C-AB3A-B4DD635ACF8B}"/>
              </a:ext>
            </a:extLst>
          </p:cNvPr>
          <p:cNvSpPr>
            <a:spLocks noGrp="1"/>
          </p:cNvSpPr>
          <p:nvPr>
            <p:ph type="body" sz="quarter" idx="3"/>
          </p:nvPr>
        </p:nvSpPr>
        <p:spPr/>
        <p:txBody>
          <a:bodyPr/>
          <a:lstStyle/>
          <a:p>
            <a:r>
              <a:rPr lang="en-US" dirty="0"/>
              <a:t>Pauses Timeline</a:t>
            </a:r>
          </a:p>
        </p:txBody>
      </p:sp>
      <p:sp>
        <p:nvSpPr>
          <p:cNvPr id="6" name="Content Placeholder 5">
            <a:extLst>
              <a:ext uri="{FF2B5EF4-FFF2-40B4-BE49-F238E27FC236}">
                <a16:creationId xmlns:a16="http://schemas.microsoft.com/office/drawing/2014/main" id="{1FED465B-A1BB-418A-B7DE-E240E4CB584F}"/>
              </a:ext>
            </a:extLst>
          </p:cNvPr>
          <p:cNvSpPr>
            <a:spLocks noGrp="1"/>
          </p:cNvSpPr>
          <p:nvPr>
            <p:ph sz="quarter" idx="4"/>
          </p:nvPr>
        </p:nvSpPr>
        <p:spPr/>
        <p:txBody>
          <a:bodyPr>
            <a:normAutofit/>
          </a:bodyPr>
          <a:lstStyle/>
          <a:p>
            <a:r>
              <a:rPr lang="en-US" sz="3200" dirty="0"/>
              <a:t>APPLA </a:t>
            </a:r>
          </a:p>
          <a:p>
            <a:pPr lvl="1"/>
            <a:r>
              <a:rPr lang="en-US" sz="2800" dirty="0"/>
              <a:t>Child must be at least 16</a:t>
            </a:r>
          </a:p>
          <a:p>
            <a:r>
              <a:rPr lang="en-US" sz="3200" strike="sngStrike" dirty="0"/>
              <a:t>Permanent Foster Care</a:t>
            </a:r>
          </a:p>
          <a:p>
            <a:pPr lvl="1"/>
            <a:r>
              <a:rPr lang="en-US" sz="2800" dirty="0"/>
              <a:t>Child must be at least 16</a:t>
            </a:r>
          </a:p>
          <a:p>
            <a:endParaRPr lang="en-US" dirty="0"/>
          </a:p>
        </p:txBody>
      </p:sp>
    </p:spTree>
    <p:extLst>
      <p:ext uri="{BB962C8B-B14F-4D97-AF65-F5344CB8AC3E}">
        <p14:creationId xmlns:p14="http://schemas.microsoft.com/office/powerpoint/2010/main" val="22232446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0F550-0751-424E-8371-93E2888072C0}"/>
              </a:ext>
            </a:extLst>
          </p:cNvPr>
          <p:cNvSpPr>
            <a:spLocks noGrp="1"/>
          </p:cNvSpPr>
          <p:nvPr>
            <p:ph type="title"/>
          </p:nvPr>
        </p:nvSpPr>
        <p:spPr/>
        <p:txBody>
          <a:bodyPr>
            <a:normAutofit/>
          </a:bodyPr>
          <a:lstStyle/>
          <a:p>
            <a:r>
              <a:rPr lang="en-US" dirty="0"/>
              <a:t>What findings need to be made at a QRTP hearing? </a:t>
            </a:r>
          </a:p>
        </p:txBody>
      </p:sp>
      <p:sp>
        <p:nvSpPr>
          <p:cNvPr id="11" name="Text Placeholder 10">
            <a:extLst>
              <a:ext uri="{FF2B5EF4-FFF2-40B4-BE49-F238E27FC236}">
                <a16:creationId xmlns:a16="http://schemas.microsoft.com/office/drawing/2014/main" id="{282906E4-5ED6-4184-B2A5-DB62ABEA6392}"/>
              </a:ext>
            </a:extLst>
          </p:cNvPr>
          <p:cNvSpPr>
            <a:spLocks noGrp="1"/>
          </p:cNvSpPr>
          <p:nvPr>
            <p:ph type="body" sz="half" idx="2"/>
          </p:nvPr>
        </p:nvSpPr>
        <p:spPr>
          <a:xfrm>
            <a:off x="4330700" y="390803"/>
            <a:ext cx="6324600" cy="858520"/>
          </a:xfrm>
        </p:spPr>
        <p:txBody>
          <a:bodyPr>
            <a:noAutofit/>
          </a:bodyPr>
          <a:lstStyle/>
          <a:p>
            <a:r>
              <a:rPr lang="en-US" sz="2400" dirty="0">
                <a:solidFill>
                  <a:schemeClr val="tx2"/>
                </a:solidFill>
              </a:rPr>
              <a:t>Petition for Foster Care Placement Hearing		- Qualified Residential Treatment Program</a:t>
            </a:r>
          </a:p>
        </p:txBody>
      </p:sp>
      <p:pic>
        <p:nvPicPr>
          <p:cNvPr id="14" name="Content Placeholder 13">
            <a:extLst>
              <a:ext uri="{FF2B5EF4-FFF2-40B4-BE49-F238E27FC236}">
                <a16:creationId xmlns:a16="http://schemas.microsoft.com/office/drawing/2014/main" id="{2237A6D8-CD01-4E0A-93BA-D788CBC9F7E3}"/>
              </a:ext>
            </a:extLst>
          </p:cNvPr>
          <p:cNvPicPr>
            <a:picLocks noGrp="1" noChangeAspect="1"/>
          </p:cNvPicPr>
          <p:nvPr>
            <p:ph idx="1"/>
          </p:nvPr>
        </p:nvPicPr>
        <p:blipFill>
          <a:blip r:embed="rId2"/>
          <a:stretch>
            <a:fillRect/>
          </a:stretch>
        </p:blipFill>
        <p:spPr>
          <a:xfrm>
            <a:off x="4105162" y="1422431"/>
            <a:ext cx="8086838" cy="5044766"/>
          </a:xfrm>
        </p:spPr>
      </p:pic>
    </p:spTree>
    <p:extLst>
      <p:ext uri="{BB962C8B-B14F-4D97-AF65-F5344CB8AC3E}">
        <p14:creationId xmlns:p14="http://schemas.microsoft.com/office/powerpoint/2010/main" val="9469867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F096F-FD1C-4648-B0C6-C43659A3D355}"/>
              </a:ext>
            </a:extLst>
          </p:cNvPr>
          <p:cNvSpPr>
            <a:spLocks noGrp="1"/>
          </p:cNvSpPr>
          <p:nvPr>
            <p:ph type="title"/>
          </p:nvPr>
        </p:nvSpPr>
        <p:spPr/>
        <p:txBody>
          <a:bodyPr/>
          <a:lstStyle/>
          <a:p>
            <a:pPr lvl="0"/>
            <a:r>
              <a:rPr lang="en-US" dirty="0"/>
              <a:t>QRTP </a:t>
            </a:r>
            <a:br>
              <a:rPr lang="en-US" dirty="0"/>
            </a:br>
            <a:r>
              <a:rPr lang="en-US" dirty="0"/>
              <a:t>Specific </a:t>
            </a:r>
            <a:br>
              <a:rPr lang="en-US" dirty="0"/>
            </a:br>
            <a:r>
              <a:rPr lang="en-US" dirty="0"/>
              <a:t>Findings</a:t>
            </a:r>
          </a:p>
        </p:txBody>
      </p:sp>
      <p:pic>
        <p:nvPicPr>
          <p:cNvPr id="5" name="Content Placeholder 4">
            <a:extLst>
              <a:ext uri="{FF2B5EF4-FFF2-40B4-BE49-F238E27FC236}">
                <a16:creationId xmlns:a16="http://schemas.microsoft.com/office/drawing/2014/main" id="{32E05FF1-E9D8-439D-95DE-E88A196D1F5A}"/>
              </a:ext>
            </a:extLst>
          </p:cNvPr>
          <p:cNvPicPr>
            <a:picLocks noGrp="1" noChangeAspect="1"/>
          </p:cNvPicPr>
          <p:nvPr>
            <p:ph idx="1"/>
          </p:nvPr>
        </p:nvPicPr>
        <p:blipFill>
          <a:blip r:embed="rId2"/>
          <a:stretch>
            <a:fillRect/>
          </a:stretch>
        </p:blipFill>
        <p:spPr>
          <a:xfrm>
            <a:off x="2057400" y="-14782"/>
            <a:ext cx="10134600" cy="7227045"/>
          </a:xfrm>
        </p:spPr>
      </p:pic>
    </p:spTree>
    <p:extLst>
      <p:ext uri="{BB962C8B-B14F-4D97-AF65-F5344CB8AC3E}">
        <p14:creationId xmlns:p14="http://schemas.microsoft.com/office/powerpoint/2010/main" val="27677423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AE8396-3E59-403A-81A3-A936ADE43C00}"/>
              </a:ext>
            </a:extLst>
          </p:cNvPr>
          <p:cNvSpPr>
            <a:spLocks noGrp="1"/>
          </p:cNvSpPr>
          <p:nvPr>
            <p:ph type="title"/>
          </p:nvPr>
        </p:nvSpPr>
        <p:spPr/>
        <p:txBody>
          <a:bodyPr>
            <a:normAutofit/>
          </a:bodyPr>
          <a:lstStyle/>
          <a:p>
            <a:r>
              <a:rPr lang="en-US" dirty="0"/>
              <a:t>The plan submitted for QRTP placement review must include:</a:t>
            </a:r>
          </a:p>
        </p:txBody>
      </p:sp>
      <p:sp>
        <p:nvSpPr>
          <p:cNvPr id="5" name="Content Placeholder 4">
            <a:extLst>
              <a:ext uri="{FF2B5EF4-FFF2-40B4-BE49-F238E27FC236}">
                <a16:creationId xmlns:a16="http://schemas.microsoft.com/office/drawing/2014/main" id="{6EC0A5A3-62DF-4D58-8861-971E2D63E610}"/>
              </a:ext>
            </a:extLst>
          </p:cNvPr>
          <p:cNvSpPr>
            <a:spLocks noGrp="1"/>
          </p:cNvSpPr>
          <p:nvPr>
            <p:ph idx="1"/>
          </p:nvPr>
        </p:nvSpPr>
        <p:spPr/>
        <p:txBody>
          <a:bodyPr>
            <a:normAutofit/>
          </a:bodyPr>
          <a:lstStyle/>
          <a:p>
            <a:r>
              <a:rPr lang="en-US" sz="2400" dirty="0"/>
              <a:t>• The diligent efforts to identify and include all the individuals identified in Section 6B.3.1.2 (including the opportunity for the youth 12 years of age and older to select two members of the team) on the child’s family and permanency team; </a:t>
            </a:r>
          </a:p>
          <a:p>
            <a:r>
              <a:rPr lang="en-US" sz="2400" dirty="0"/>
              <a:t>• Contact information for all the members of the family and permanency team, as well as contact information for other family members and fictive kin who are not part of the family and permanency team; </a:t>
            </a:r>
          </a:p>
          <a:p>
            <a:r>
              <a:rPr lang="en-US" sz="2400" dirty="0"/>
              <a:t>• Documentation that the family and permanency team meetings were held at a time and location that was convenient for the family, including meetings relating to the QRTP assessment; </a:t>
            </a:r>
          </a:p>
        </p:txBody>
      </p:sp>
    </p:spTree>
    <p:extLst>
      <p:ext uri="{BB962C8B-B14F-4D97-AF65-F5344CB8AC3E}">
        <p14:creationId xmlns:p14="http://schemas.microsoft.com/office/powerpoint/2010/main" val="23310073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AE8396-3E59-403A-81A3-A936ADE43C00}"/>
              </a:ext>
            </a:extLst>
          </p:cNvPr>
          <p:cNvSpPr>
            <a:spLocks noGrp="1"/>
          </p:cNvSpPr>
          <p:nvPr>
            <p:ph type="title"/>
          </p:nvPr>
        </p:nvSpPr>
        <p:spPr/>
        <p:txBody>
          <a:bodyPr>
            <a:normAutofit/>
          </a:bodyPr>
          <a:lstStyle/>
          <a:p>
            <a:r>
              <a:rPr lang="en-US" dirty="0"/>
              <a:t>Cont.</a:t>
            </a:r>
          </a:p>
        </p:txBody>
      </p:sp>
      <p:sp>
        <p:nvSpPr>
          <p:cNvPr id="5" name="Content Placeholder 4">
            <a:extLst>
              <a:ext uri="{FF2B5EF4-FFF2-40B4-BE49-F238E27FC236}">
                <a16:creationId xmlns:a16="http://schemas.microsoft.com/office/drawing/2014/main" id="{6EC0A5A3-62DF-4D58-8861-971E2D63E610}"/>
              </a:ext>
            </a:extLst>
          </p:cNvPr>
          <p:cNvSpPr>
            <a:spLocks noGrp="1"/>
          </p:cNvSpPr>
          <p:nvPr>
            <p:ph idx="1"/>
          </p:nvPr>
        </p:nvSpPr>
        <p:spPr/>
        <p:txBody>
          <a:bodyPr>
            <a:normAutofit fontScale="92500"/>
          </a:bodyPr>
          <a:lstStyle/>
          <a:p>
            <a:r>
              <a:rPr lang="en-US" sz="2400" dirty="0"/>
              <a:t>• </a:t>
            </a:r>
            <a:r>
              <a:rPr lang="en-US" sz="2400" u="sng" dirty="0"/>
              <a:t>If the goal is reunification, </a:t>
            </a:r>
            <a:r>
              <a:rPr lang="en-US" sz="2400" dirty="0"/>
              <a:t>that the parents and/or the prior custodian from whom the child was removed had opportunity to provide input on the members of the family and permanency team; Virginia Department of Social Services</a:t>
            </a:r>
          </a:p>
          <a:p>
            <a:r>
              <a:rPr lang="en-US" sz="2400" dirty="0"/>
              <a:t>• That the assessment was done in conjunction with the family and permanency team;  </a:t>
            </a:r>
          </a:p>
          <a:p>
            <a:r>
              <a:rPr lang="en-US" sz="2400" dirty="0"/>
              <a:t>• The placement preferences of the family and permanency team,  relative to the assessment, recognizing that children should be placed with their siblings unless there is a finding by the court that such placement is contrary to their best interest; and </a:t>
            </a:r>
          </a:p>
          <a:p>
            <a:r>
              <a:rPr lang="en-US" sz="2400" dirty="0"/>
              <a:t>• Whether the placement preferences of the family and permanency team and the child differ from the placement setting recommended by the QRTP assessment and the reasons why the preferences of the team and of the child were not recommended. </a:t>
            </a:r>
          </a:p>
        </p:txBody>
      </p:sp>
    </p:spTree>
    <p:extLst>
      <p:ext uri="{BB962C8B-B14F-4D97-AF65-F5344CB8AC3E}">
        <p14:creationId xmlns:p14="http://schemas.microsoft.com/office/powerpoint/2010/main" val="40742806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4AA4D-3574-480B-B5AD-C6292DF86254}"/>
              </a:ext>
            </a:extLst>
          </p:cNvPr>
          <p:cNvSpPr>
            <a:spLocks noGrp="1"/>
          </p:cNvSpPr>
          <p:nvPr>
            <p:ph type="title"/>
          </p:nvPr>
        </p:nvSpPr>
        <p:spPr/>
        <p:txBody>
          <a:bodyPr>
            <a:normAutofit/>
          </a:bodyPr>
          <a:lstStyle/>
          <a:p>
            <a:r>
              <a:rPr lang="en-US" dirty="0"/>
              <a:t>The QRTP CASA Report</a:t>
            </a:r>
          </a:p>
        </p:txBody>
      </p:sp>
      <p:sp>
        <p:nvSpPr>
          <p:cNvPr id="3" name="Content Placeholder 2">
            <a:extLst>
              <a:ext uri="{FF2B5EF4-FFF2-40B4-BE49-F238E27FC236}">
                <a16:creationId xmlns:a16="http://schemas.microsoft.com/office/drawing/2014/main" id="{23AD5145-8DF8-4A36-8AC4-D551F8BFBDBC}"/>
              </a:ext>
            </a:extLst>
          </p:cNvPr>
          <p:cNvSpPr>
            <a:spLocks noGrp="1"/>
          </p:cNvSpPr>
          <p:nvPr>
            <p:ph idx="1"/>
          </p:nvPr>
        </p:nvSpPr>
        <p:spPr/>
        <p:txBody>
          <a:bodyPr>
            <a:normAutofit/>
          </a:bodyPr>
          <a:lstStyle/>
          <a:p>
            <a:r>
              <a:rPr lang="en-US" sz="2800" dirty="0"/>
              <a:t>Just as any other CASA Report that accompanies a Foster Care Plan.</a:t>
            </a:r>
          </a:p>
          <a:p>
            <a:r>
              <a:rPr lang="en-US" sz="2800" dirty="0"/>
              <a:t>Things to consider:</a:t>
            </a:r>
          </a:p>
          <a:p>
            <a:r>
              <a:rPr lang="en-US" sz="2800" dirty="0"/>
              <a:t>- What are the specific diagnosis/needs of the child?</a:t>
            </a:r>
          </a:p>
          <a:p>
            <a:r>
              <a:rPr lang="en-US" sz="2800" dirty="0"/>
              <a:t>- Does the CASA agree with DSS recommendation for placement?</a:t>
            </a:r>
          </a:p>
          <a:p>
            <a:r>
              <a:rPr lang="en-US" sz="2800" dirty="0"/>
              <a:t>- Is there family that can participate in the QRTP treatment?</a:t>
            </a:r>
          </a:p>
        </p:txBody>
      </p:sp>
    </p:spTree>
    <p:extLst>
      <p:ext uri="{BB962C8B-B14F-4D97-AF65-F5344CB8AC3E}">
        <p14:creationId xmlns:p14="http://schemas.microsoft.com/office/powerpoint/2010/main" val="25446142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79734B0-C818-4B6D-A548-C3C6DC5FC693}"/>
              </a:ext>
            </a:extLst>
          </p:cNvPr>
          <p:cNvSpPr>
            <a:spLocks noGrp="1"/>
          </p:cNvSpPr>
          <p:nvPr>
            <p:ph type="body" idx="1"/>
          </p:nvPr>
        </p:nvSpPr>
        <p:spPr>
          <a:xfrm>
            <a:off x="1158240" y="988905"/>
            <a:ext cx="4937760" cy="736282"/>
          </a:xfrm>
        </p:spPr>
        <p:txBody>
          <a:bodyPr/>
          <a:lstStyle/>
          <a:p>
            <a:r>
              <a:rPr lang="en-US" dirty="0"/>
              <a:t>Parental Participation</a:t>
            </a:r>
          </a:p>
        </p:txBody>
      </p:sp>
      <p:sp>
        <p:nvSpPr>
          <p:cNvPr id="3" name="Content Placeholder 2">
            <a:extLst>
              <a:ext uri="{FF2B5EF4-FFF2-40B4-BE49-F238E27FC236}">
                <a16:creationId xmlns:a16="http://schemas.microsoft.com/office/drawing/2014/main" id="{BA6817EF-C12F-4D20-990F-CA69C4913000}"/>
              </a:ext>
            </a:extLst>
          </p:cNvPr>
          <p:cNvSpPr>
            <a:spLocks noGrp="1"/>
          </p:cNvSpPr>
          <p:nvPr>
            <p:ph sz="half" idx="2"/>
          </p:nvPr>
        </p:nvSpPr>
        <p:spPr/>
        <p:txBody>
          <a:bodyPr>
            <a:normAutofit/>
          </a:bodyPr>
          <a:lstStyle/>
          <a:p>
            <a:pPr>
              <a:buFont typeface="Arial" panose="020B0604020202020204" pitchFamily="34" charset="0"/>
              <a:buChar char="•"/>
            </a:pPr>
            <a:r>
              <a:rPr lang="en-US" sz="2400" dirty="0"/>
              <a:t>Parent’s whose rights are not terminated are encourage to participate.</a:t>
            </a:r>
          </a:p>
          <a:p>
            <a:pPr>
              <a:buFont typeface="Arial" panose="020B0604020202020204" pitchFamily="34" charset="0"/>
              <a:buChar char="•"/>
            </a:pPr>
            <a:r>
              <a:rPr lang="en-US" sz="2400" dirty="0"/>
              <a:t>They will have attorneys appointed the same as any Foster Care Review</a:t>
            </a:r>
          </a:p>
        </p:txBody>
      </p:sp>
      <p:sp>
        <p:nvSpPr>
          <p:cNvPr id="6" name="Text Placeholder 5">
            <a:extLst>
              <a:ext uri="{FF2B5EF4-FFF2-40B4-BE49-F238E27FC236}">
                <a16:creationId xmlns:a16="http://schemas.microsoft.com/office/drawing/2014/main" id="{EE7BAC0F-939F-4265-9C7A-F72D2514A30E}"/>
              </a:ext>
            </a:extLst>
          </p:cNvPr>
          <p:cNvSpPr>
            <a:spLocks noGrp="1"/>
          </p:cNvSpPr>
          <p:nvPr>
            <p:ph type="body" sz="quarter" idx="3"/>
          </p:nvPr>
        </p:nvSpPr>
        <p:spPr>
          <a:xfrm>
            <a:off x="6217920" y="988906"/>
            <a:ext cx="4937760" cy="736282"/>
          </a:xfrm>
        </p:spPr>
        <p:txBody>
          <a:bodyPr/>
          <a:lstStyle/>
          <a:p>
            <a:r>
              <a:rPr lang="en-US" dirty="0"/>
              <a:t>Family and Fictive Kin</a:t>
            </a:r>
          </a:p>
        </p:txBody>
      </p:sp>
      <p:sp>
        <p:nvSpPr>
          <p:cNvPr id="7" name="Content Placeholder 6">
            <a:extLst>
              <a:ext uri="{FF2B5EF4-FFF2-40B4-BE49-F238E27FC236}">
                <a16:creationId xmlns:a16="http://schemas.microsoft.com/office/drawing/2014/main" id="{36940838-8588-4D0B-AE25-1F5FDE9490CC}"/>
              </a:ext>
            </a:extLst>
          </p:cNvPr>
          <p:cNvSpPr>
            <a:spLocks noGrp="1"/>
          </p:cNvSpPr>
          <p:nvPr>
            <p:ph sz="quarter" idx="4"/>
          </p:nvPr>
        </p:nvSpPr>
        <p:spPr/>
        <p:txBody>
          <a:bodyPr>
            <a:normAutofit/>
          </a:bodyPr>
          <a:lstStyle/>
          <a:p>
            <a:r>
              <a:rPr lang="en-US" sz="2400" dirty="0"/>
              <a:t>Others are also encourage to participate.</a:t>
            </a:r>
          </a:p>
        </p:txBody>
      </p:sp>
    </p:spTree>
    <p:extLst>
      <p:ext uri="{BB962C8B-B14F-4D97-AF65-F5344CB8AC3E}">
        <p14:creationId xmlns:p14="http://schemas.microsoft.com/office/powerpoint/2010/main" val="14949876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1B43E9-E468-4431-A333-D95D53BD50B1}"/>
              </a:ext>
            </a:extLst>
          </p:cNvPr>
          <p:cNvSpPr>
            <a:spLocks noGrp="1"/>
          </p:cNvSpPr>
          <p:nvPr>
            <p:ph type="title"/>
          </p:nvPr>
        </p:nvSpPr>
        <p:spPr/>
        <p:txBody>
          <a:bodyPr/>
          <a:lstStyle/>
          <a:p>
            <a:pPr algn="ctr"/>
            <a:r>
              <a:rPr lang="en-US" sz="6600" b="1" dirty="0"/>
              <a:t>Questions?</a:t>
            </a:r>
          </a:p>
        </p:txBody>
      </p:sp>
      <p:sp>
        <p:nvSpPr>
          <p:cNvPr id="6" name="Text Placeholder 5">
            <a:extLst>
              <a:ext uri="{FF2B5EF4-FFF2-40B4-BE49-F238E27FC236}">
                <a16:creationId xmlns:a16="http://schemas.microsoft.com/office/drawing/2014/main" id="{081683DF-2996-41A5-A7D7-93E70732DD4D}"/>
              </a:ext>
            </a:extLst>
          </p:cNvPr>
          <p:cNvSpPr>
            <a:spLocks noGrp="1"/>
          </p:cNvSpPr>
          <p:nvPr>
            <p:ph type="body" sz="half" idx="2"/>
          </p:nvPr>
        </p:nvSpPr>
        <p:spPr/>
        <p:txBody>
          <a:bodyPr/>
          <a:lstStyle/>
          <a:p>
            <a:endParaRPr lang="en-US"/>
          </a:p>
        </p:txBody>
      </p:sp>
      <p:pic>
        <p:nvPicPr>
          <p:cNvPr id="8" name="Picture 7">
            <a:extLst>
              <a:ext uri="{FF2B5EF4-FFF2-40B4-BE49-F238E27FC236}">
                <a16:creationId xmlns:a16="http://schemas.microsoft.com/office/drawing/2014/main" id="{D21E958C-0CDD-48B4-A343-865D598DA370}"/>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709420" y="-198120"/>
            <a:ext cx="9144000" cy="6096000"/>
          </a:xfrm>
          <a:prstGeom prst="rect">
            <a:avLst/>
          </a:prstGeom>
        </p:spPr>
      </p:pic>
    </p:spTree>
    <p:extLst>
      <p:ext uri="{BB962C8B-B14F-4D97-AF65-F5344CB8AC3E}">
        <p14:creationId xmlns:p14="http://schemas.microsoft.com/office/powerpoint/2010/main" val="17432288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0B890-E50E-4BAB-BD00-142A93B8EBCB}"/>
              </a:ext>
            </a:extLst>
          </p:cNvPr>
          <p:cNvSpPr>
            <a:spLocks noGrp="1"/>
          </p:cNvSpPr>
          <p:nvPr>
            <p:ph type="title"/>
          </p:nvPr>
        </p:nvSpPr>
        <p:spPr/>
        <p:txBody>
          <a:bodyPr>
            <a:normAutofit/>
          </a:bodyPr>
          <a:lstStyle/>
          <a:p>
            <a:r>
              <a:rPr lang="en-US" sz="4400" dirty="0"/>
              <a:t>Best Resources to refresh on info about QRTP Hearings?</a:t>
            </a:r>
          </a:p>
        </p:txBody>
      </p:sp>
      <p:sp>
        <p:nvSpPr>
          <p:cNvPr id="4" name="Text Placeholder 3">
            <a:extLst>
              <a:ext uri="{FF2B5EF4-FFF2-40B4-BE49-F238E27FC236}">
                <a16:creationId xmlns:a16="http://schemas.microsoft.com/office/drawing/2014/main" id="{A6E4D347-DC5E-44BD-8B7A-9567D0B4AE63}"/>
              </a:ext>
            </a:extLst>
          </p:cNvPr>
          <p:cNvSpPr>
            <a:spLocks noGrp="1"/>
          </p:cNvSpPr>
          <p:nvPr>
            <p:ph type="body" idx="1"/>
          </p:nvPr>
        </p:nvSpPr>
        <p:spPr/>
        <p:txBody>
          <a:bodyPr>
            <a:normAutofit fontScale="85000" lnSpcReduction="20000"/>
          </a:bodyPr>
          <a:lstStyle/>
          <a:p>
            <a:r>
              <a:rPr lang="en-US" dirty="0">
                <a:hlinkClick r:id="rId2"/>
              </a:rPr>
              <a:t>https://familyfirstvirginia.com/foster_care/qrtp.html</a:t>
            </a:r>
            <a:endParaRPr lang="en-US" dirty="0"/>
          </a:p>
          <a:p>
            <a:r>
              <a:rPr lang="en-US" dirty="0"/>
              <a:t>Case Workers/Supervisors</a:t>
            </a:r>
          </a:p>
          <a:p>
            <a:r>
              <a:rPr lang="en-US" dirty="0"/>
              <a:t>DSS Attorney</a:t>
            </a:r>
          </a:p>
        </p:txBody>
      </p:sp>
    </p:spTree>
    <p:extLst>
      <p:ext uri="{BB962C8B-B14F-4D97-AF65-F5344CB8AC3E}">
        <p14:creationId xmlns:p14="http://schemas.microsoft.com/office/powerpoint/2010/main" val="19506808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11FBD-C788-41E7-9544-73EAC8816341}"/>
              </a:ext>
            </a:extLst>
          </p:cNvPr>
          <p:cNvSpPr>
            <a:spLocks noGrp="1"/>
          </p:cNvSpPr>
          <p:nvPr>
            <p:ph type="title"/>
          </p:nvPr>
        </p:nvSpPr>
        <p:spPr/>
        <p:txBody>
          <a:bodyPr>
            <a:normAutofit/>
          </a:bodyPr>
          <a:lstStyle/>
          <a:p>
            <a:pPr algn="l"/>
            <a:r>
              <a:rPr lang="en-US" dirty="0"/>
              <a:t>What does this Mean?</a:t>
            </a:r>
          </a:p>
        </p:txBody>
      </p:sp>
      <p:sp>
        <p:nvSpPr>
          <p:cNvPr id="6" name="Text Placeholder 5">
            <a:extLst>
              <a:ext uri="{FF2B5EF4-FFF2-40B4-BE49-F238E27FC236}">
                <a16:creationId xmlns:a16="http://schemas.microsoft.com/office/drawing/2014/main" id="{F694963C-D3CA-45E0-8C08-57A5E2004385}"/>
              </a:ext>
            </a:extLst>
          </p:cNvPr>
          <p:cNvSpPr>
            <a:spLocks noGrp="1"/>
          </p:cNvSpPr>
          <p:nvPr>
            <p:ph idx="1"/>
          </p:nvPr>
        </p:nvSpPr>
        <p:spPr/>
        <p:txBody>
          <a:bodyPr>
            <a:noAutofit/>
          </a:bodyPr>
          <a:lstStyle/>
          <a:p>
            <a:pPr lvl="0" algn="l"/>
            <a:r>
              <a:rPr lang="en-US" sz="2400" dirty="0"/>
              <a:t>When a child needs a </a:t>
            </a:r>
            <a:r>
              <a:rPr lang="en-US" sz="2400" u="sng" dirty="0"/>
              <a:t>higher level of support</a:t>
            </a:r>
            <a:r>
              <a:rPr lang="en-US" sz="2400" dirty="0"/>
              <a:t>, a non-family like setting may be needed </a:t>
            </a:r>
          </a:p>
          <a:p>
            <a:pPr lvl="1"/>
            <a:r>
              <a:rPr lang="en-US" sz="2000" dirty="0"/>
              <a:t>(group home or a psychiatric residential treatment facility). </a:t>
            </a:r>
          </a:p>
          <a:p>
            <a:pPr lvl="0" algn="l"/>
            <a:r>
              <a:rPr lang="en-US" sz="2400" dirty="0"/>
              <a:t>Family First encourages non family-based placements to be</a:t>
            </a:r>
          </a:p>
          <a:p>
            <a:pPr lvl="1"/>
            <a:r>
              <a:rPr lang="en-US" sz="2000" dirty="0"/>
              <a:t> </a:t>
            </a:r>
            <a:r>
              <a:rPr lang="en-US" sz="2000" u="sng" dirty="0"/>
              <a:t>temporary,</a:t>
            </a:r>
            <a:r>
              <a:rPr lang="en-US" sz="2000" dirty="0"/>
              <a:t> </a:t>
            </a:r>
          </a:p>
          <a:p>
            <a:pPr lvl="1"/>
            <a:r>
              <a:rPr lang="en-US" sz="2000" dirty="0"/>
              <a:t>focusing on individual children’s needs, </a:t>
            </a:r>
          </a:p>
          <a:p>
            <a:pPr lvl="1"/>
            <a:r>
              <a:rPr lang="en-US" sz="2000" dirty="0"/>
              <a:t>and preparing them for return to family and community life.</a:t>
            </a:r>
          </a:p>
          <a:p>
            <a:pPr lvl="0" algn="l"/>
            <a:r>
              <a:rPr lang="en-US" sz="2400" dirty="0"/>
              <a:t>Family First creates a specific non family-based placement type and a structure around placing children in these types of placements. </a:t>
            </a:r>
          </a:p>
          <a:p>
            <a:pPr lvl="0" algn="l"/>
            <a:r>
              <a:rPr lang="en-US" sz="2400" dirty="0"/>
              <a:t>The new placement type is called a </a:t>
            </a:r>
            <a:r>
              <a:rPr lang="en-US" sz="2400" u="sng" dirty="0"/>
              <a:t>Qualified Residential Treatment Program</a:t>
            </a:r>
            <a:r>
              <a:rPr lang="en-US" sz="2400" dirty="0"/>
              <a:t>.</a:t>
            </a:r>
          </a:p>
        </p:txBody>
      </p:sp>
    </p:spTree>
    <p:extLst>
      <p:ext uri="{BB962C8B-B14F-4D97-AF65-F5344CB8AC3E}">
        <p14:creationId xmlns:p14="http://schemas.microsoft.com/office/powerpoint/2010/main" val="4947130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CE878-9D78-4CC5-9135-7B7F3E4CDA48}"/>
              </a:ext>
            </a:extLst>
          </p:cNvPr>
          <p:cNvSpPr>
            <a:spLocks noGrp="1"/>
          </p:cNvSpPr>
          <p:nvPr>
            <p:ph type="title"/>
          </p:nvPr>
        </p:nvSpPr>
        <p:spPr/>
        <p:txBody>
          <a:bodyPr>
            <a:normAutofit/>
          </a:bodyPr>
          <a:lstStyle/>
          <a:p>
            <a:pPr rtl="0" eaLnBrk="1" latinLnBrk="0" hangingPunct="1"/>
            <a:r>
              <a:rPr lang="en-US" sz="4800" b="1" i="0" kern="1200" spc="-50" baseline="0" dirty="0">
                <a:solidFill>
                  <a:schemeClr val="bg1"/>
                </a:solidFill>
                <a:effectLst/>
              </a:rPr>
              <a:t>Why does this Matter?</a:t>
            </a:r>
            <a:endParaRPr lang="en-US" b="1" dirty="0">
              <a:solidFill>
                <a:schemeClr val="bg1"/>
              </a:solidFill>
            </a:endParaRPr>
          </a:p>
        </p:txBody>
      </p:sp>
      <p:pic>
        <p:nvPicPr>
          <p:cNvPr id="6" name="Content Placeholder 5">
            <a:extLst>
              <a:ext uri="{FF2B5EF4-FFF2-40B4-BE49-F238E27FC236}">
                <a16:creationId xmlns:a16="http://schemas.microsoft.com/office/drawing/2014/main" id="{DDAFCF4B-D6DB-49E4-9CF2-3AB684FE38CC}"/>
              </a:ext>
            </a:extLst>
          </p:cNvPr>
          <p:cNvPicPr>
            <a:picLocks noGrp="1" noChangeAspect="1"/>
          </p:cNvPicPr>
          <p:nvPr>
            <p:ph idx="1"/>
          </p:nvPr>
        </p:nvPicPr>
        <p:blipFill>
          <a:blip r:embed="rId3"/>
          <a:stretch>
            <a:fillRect/>
          </a:stretch>
        </p:blipFill>
        <p:spPr>
          <a:xfrm>
            <a:off x="4064001" y="1210141"/>
            <a:ext cx="8128000" cy="4618696"/>
          </a:xfrm>
        </p:spPr>
      </p:pic>
      <p:sp>
        <p:nvSpPr>
          <p:cNvPr id="4" name="Text Placeholder 3">
            <a:extLst>
              <a:ext uri="{FF2B5EF4-FFF2-40B4-BE49-F238E27FC236}">
                <a16:creationId xmlns:a16="http://schemas.microsoft.com/office/drawing/2014/main" id="{18275141-E6CA-48FE-827F-439028D2E011}"/>
              </a:ext>
            </a:extLst>
          </p:cNvPr>
          <p:cNvSpPr>
            <a:spLocks noGrp="1"/>
          </p:cNvSpPr>
          <p:nvPr>
            <p:ph type="body" sz="half" idx="2"/>
          </p:nvPr>
        </p:nvSpPr>
        <p:spPr/>
        <p:txBody>
          <a:bodyPr/>
          <a:lstStyle/>
          <a:p>
            <a:r>
              <a:rPr lang="en-US" sz="2400" spc="-50" dirty="0">
                <a:solidFill>
                  <a:schemeClr val="bg1"/>
                </a:solidFill>
              </a:rPr>
              <a:t>Federal funding for foster youth with specific treatment needs will only be available for non family-based placements that qualify as a QRTP.</a:t>
            </a:r>
          </a:p>
          <a:p>
            <a:r>
              <a:rPr lang="en-US" sz="2400" spc="-50" dirty="0">
                <a:solidFill>
                  <a:schemeClr val="bg1"/>
                </a:solidFill>
              </a:rPr>
              <a:t>CSA funds are limited by local funding.</a:t>
            </a:r>
            <a:endParaRPr lang="en-US" sz="2000" dirty="0">
              <a:solidFill>
                <a:schemeClr val="bg1"/>
              </a:solidFill>
            </a:endParaRPr>
          </a:p>
          <a:p>
            <a:endParaRPr lang="en-US" dirty="0"/>
          </a:p>
        </p:txBody>
      </p:sp>
    </p:spTree>
    <p:extLst>
      <p:ext uri="{BB962C8B-B14F-4D97-AF65-F5344CB8AC3E}">
        <p14:creationId xmlns:p14="http://schemas.microsoft.com/office/powerpoint/2010/main" val="9585954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F5846-77C5-4D3B-889E-073FF1D5CF8C}"/>
              </a:ext>
            </a:extLst>
          </p:cNvPr>
          <p:cNvSpPr>
            <a:spLocks noGrp="1"/>
          </p:cNvSpPr>
          <p:nvPr>
            <p:ph type="ctrTitle"/>
          </p:nvPr>
        </p:nvSpPr>
        <p:spPr/>
        <p:txBody>
          <a:bodyPr/>
          <a:lstStyle/>
          <a:p>
            <a:r>
              <a:rPr lang="en-US" dirty="0"/>
              <a:t>What is a QRTP?</a:t>
            </a:r>
          </a:p>
        </p:txBody>
      </p:sp>
      <p:sp>
        <p:nvSpPr>
          <p:cNvPr id="3" name="Subtitle 2">
            <a:extLst>
              <a:ext uri="{FF2B5EF4-FFF2-40B4-BE49-F238E27FC236}">
                <a16:creationId xmlns:a16="http://schemas.microsoft.com/office/drawing/2014/main" id="{FA45F3A0-F732-477B-AC2B-4F29EE7C9DD8}"/>
              </a:ext>
            </a:extLst>
          </p:cNvPr>
          <p:cNvSpPr>
            <a:spLocks noGrp="1"/>
          </p:cNvSpPr>
          <p:nvPr>
            <p:ph type="subTitle" idx="1"/>
          </p:nvPr>
        </p:nvSpPr>
        <p:spPr/>
        <p:txBody>
          <a:bodyPr/>
          <a:lstStyle/>
          <a:p>
            <a:r>
              <a:rPr lang="en-US" b="1" dirty="0"/>
              <a:t>Q</a:t>
            </a:r>
            <a:r>
              <a:rPr lang="en-US" dirty="0"/>
              <a:t>ualified </a:t>
            </a:r>
            <a:r>
              <a:rPr lang="en-US" b="1" dirty="0"/>
              <a:t>R</a:t>
            </a:r>
            <a:r>
              <a:rPr lang="en-US" dirty="0"/>
              <a:t>esidential </a:t>
            </a:r>
            <a:r>
              <a:rPr lang="en-US" b="1" dirty="0"/>
              <a:t>T</a:t>
            </a:r>
            <a:r>
              <a:rPr lang="en-US" dirty="0"/>
              <a:t>reatment </a:t>
            </a:r>
            <a:r>
              <a:rPr lang="en-US" b="1" dirty="0"/>
              <a:t>P</a:t>
            </a:r>
            <a:r>
              <a:rPr lang="en-US" dirty="0"/>
              <a:t>rogram</a:t>
            </a:r>
          </a:p>
        </p:txBody>
      </p:sp>
    </p:spTree>
    <p:extLst>
      <p:ext uri="{BB962C8B-B14F-4D97-AF65-F5344CB8AC3E}">
        <p14:creationId xmlns:p14="http://schemas.microsoft.com/office/powerpoint/2010/main" val="30812053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FFFCE-9724-4DBD-B72E-FC8931F9EDB8}"/>
              </a:ext>
            </a:extLst>
          </p:cNvPr>
          <p:cNvSpPr>
            <a:spLocks noGrp="1"/>
          </p:cNvSpPr>
          <p:nvPr>
            <p:ph type="title"/>
          </p:nvPr>
        </p:nvSpPr>
        <p:spPr/>
        <p:txBody>
          <a:bodyPr/>
          <a:lstStyle/>
          <a:p>
            <a:r>
              <a:rPr lang="en-US" b="1" dirty="0"/>
              <a:t>Qualified Residential Treatment Program</a:t>
            </a:r>
          </a:p>
        </p:txBody>
      </p:sp>
      <p:sp>
        <p:nvSpPr>
          <p:cNvPr id="3" name="Content Placeholder 2">
            <a:extLst>
              <a:ext uri="{FF2B5EF4-FFF2-40B4-BE49-F238E27FC236}">
                <a16:creationId xmlns:a16="http://schemas.microsoft.com/office/drawing/2014/main" id="{7C47FCA8-3720-4239-B32B-CDA9180099AC}"/>
              </a:ext>
            </a:extLst>
          </p:cNvPr>
          <p:cNvSpPr>
            <a:spLocks noGrp="1"/>
          </p:cNvSpPr>
          <p:nvPr>
            <p:ph idx="1"/>
          </p:nvPr>
        </p:nvSpPr>
        <p:spPr>
          <a:xfrm>
            <a:off x="1569085" y="2087034"/>
            <a:ext cx="9586595" cy="3774016"/>
          </a:xfrm>
        </p:spPr>
        <p:txBody>
          <a:bodyPr>
            <a:normAutofit/>
          </a:bodyPr>
          <a:lstStyle/>
          <a:p>
            <a:pPr>
              <a:buFont typeface="Arial" panose="020B0604020202020204" pitchFamily="34" charset="0"/>
              <a:buChar char="•"/>
            </a:pPr>
            <a:r>
              <a:rPr lang="en-US" sz="2800" dirty="0"/>
              <a:t>A QRTP is a non-family based placement which provides treatment to children using a trauma-informed treatment model. </a:t>
            </a:r>
          </a:p>
          <a:p>
            <a:pPr>
              <a:buFont typeface="Arial" panose="020B0604020202020204" pitchFamily="34" charset="0"/>
              <a:buChar char="•"/>
            </a:pPr>
            <a:r>
              <a:rPr lang="en-US" sz="2800" dirty="0"/>
              <a:t>QRTP’s must:</a:t>
            </a:r>
          </a:p>
          <a:p>
            <a:pPr lvl="1">
              <a:buFont typeface="Arial" panose="020B0604020202020204" pitchFamily="34" charset="0"/>
              <a:buChar char="•"/>
            </a:pPr>
            <a:r>
              <a:rPr lang="en-US" sz="2400" dirty="0"/>
              <a:t>be accredited by a non-profit accrediting agency, </a:t>
            </a:r>
          </a:p>
          <a:p>
            <a:pPr lvl="1">
              <a:buFont typeface="Arial" panose="020B0604020202020204" pitchFamily="34" charset="0"/>
              <a:buChar char="•"/>
            </a:pPr>
            <a:r>
              <a:rPr lang="en-US" sz="2400" dirty="0"/>
              <a:t>facilitate outreach to the family and fictive kin,</a:t>
            </a:r>
          </a:p>
          <a:p>
            <a:pPr lvl="1">
              <a:buFont typeface="Arial" panose="020B0604020202020204" pitchFamily="34" charset="0"/>
              <a:buChar char="•"/>
            </a:pPr>
            <a:r>
              <a:rPr lang="en-US" sz="2400" dirty="0"/>
              <a:t>have registered or licensed nursing staff and clinical staff, </a:t>
            </a:r>
          </a:p>
          <a:p>
            <a:pPr lvl="1">
              <a:buFont typeface="Arial" panose="020B0604020202020204" pitchFamily="34" charset="0"/>
              <a:buChar char="•"/>
            </a:pPr>
            <a:r>
              <a:rPr lang="en-US" sz="2400" dirty="0"/>
              <a:t>and provide after care support for at least 6 months. </a:t>
            </a:r>
          </a:p>
          <a:p>
            <a:pPr marL="0" indent="0">
              <a:buNone/>
            </a:pPr>
            <a:endParaRPr lang="en-US" sz="2400" dirty="0"/>
          </a:p>
        </p:txBody>
      </p:sp>
    </p:spTree>
    <p:extLst>
      <p:ext uri="{BB962C8B-B14F-4D97-AF65-F5344CB8AC3E}">
        <p14:creationId xmlns:p14="http://schemas.microsoft.com/office/powerpoint/2010/main" val="31760711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99588531-5A34-463B-BDCF-9AC229C98ACA}"/>
              </a:ext>
            </a:extLst>
          </p:cNvPr>
          <p:cNvSpPr>
            <a:spLocks noGrp="1"/>
          </p:cNvSpPr>
          <p:nvPr>
            <p:ph type="title"/>
          </p:nvPr>
        </p:nvSpPr>
        <p:spPr/>
        <p:txBody>
          <a:bodyPr/>
          <a:lstStyle/>
          <a:p>
            <a:endParaRPr lang="en-US" dirty="0"/>
          </a:p>
        </p:txBody>
      </p:sp>
      <p:pic>
        <p:nvPicPr>
          <p:cNvPr id="11" name="Picture Placeholder 10">
            <a:extLst>
              <a:ext uri="{FF2B5EF4-FFF2-40B4-BE49-F238E27FC236}">
                <a16:creationId xmlns:a16="http://schemas.microsoft.com/office/drawing/2014/main" id="{39961C52-F3D7-4CD7-9062-01A6F239C30E}"/>
              </a:ext>
            </a:extLst>
          </p:cNvPr>
          <p:cNvPicPr>
            <a:picLocks noGrp="1" noChangeAspect="1"/>
          </p:cNvPicPr>
          <p:nvPr>
            <p:ph idx="1"/>
          </p:nvPr>
        </p:nvPicPr>
        <p:blipFill rotWithShape="1">
          <a:blip r:embed="rId2"/>
          <a:srcRect l="932" t="3420" r="4615" b="2347"/>
          <a:stretch/>
        </p:blipFill>
        <p:spPr>
          <a:xfrm>
            <a:off x="-76200" y="-34999"/>
            <a:ext cx="12402898" cy="6892999"/>
          </a:xfrm>
        </p:spPr>
      </p:pic>
    </p:spTree>
    <p:extLst>
      <p:ext uri="{BB962C8B-B14F-4D97-AF65-F5344CB8AC3E}">
        <p14:creationId xmlns:p14="http://schemas.microsoft.com/office/powerpoint/2010/main" val="42424451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67E222F-5373-42C9-86A5-E223BF4E9BDF}"/>
              </a:ext>
            </a:extLst>
          </p:cNvPr>
          <p:cNvSpPr/>
          <p:nvPr/>
        </p:nvSpPr>
        <p:spPr>
          <a:xfrm>
            <a:off x="2738120" y="2247900"/>
            <a:ext cx="6761480" cy="18127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9E52207-F5DB-473C-BD23-49AAF4D133C0}"/>
              </a:ext>
            </a:extLst>
          </p:cNvPr>
          <p:cNvSpPr>
            <a:spLocks noGrp="1"/>
          </p:cNvSpPr>
          <p:nvPr>
            <p:ph idx="1"/>
          </p:nvPr>
        </p:nvSpPr>
        <p:spPr/>
        <p:txBody>
          <a:bodyPr>
            <a:normAutofit/>
          </a:bodyPr>
          <a:lstStyle/>
          <a:p>
            <a:endParaRPr lang="en-US" sz="2800" dirty="0"/>
          </a:p>
          <a:p>
            <a:pPr marL="0" indent="0" algn="ctr">
              <a:buNone/>
            </a:pPr>
            <a:r>
              <a:rPr lang="en-US" sz="2800" dirty="0">
                <a:solidFill>
                  <a:schemeClr val="bg1"/>
                </a:solidFill>
              </a:rPr>
              <a:t>NON-FAMILY BASED </a:t>
            </a:r>
            <a:r>
              <a:rPr lang="en-US" sz="2800" u="sng" dirty="0">
                <a:solidFill>
                  <a:schemeClr val="bg1"/>
                </a:solidFill>
              </a:rPr>
              <a:t>RESIDENTIAL </a:t>
            </a:r>
            <a:r>
              <a:rPr lang="en-US" sz="2800" dirty="0">
                <a:solidFill>
                  <a:schemeClr val="bg1"/>
                </a:solidFill>
              </a:rPr>
              <a:t>PROGRAMS </a:t>
            </a:r>
          </a:p>
          <a:p>
            <a:pPr marL="0" indent="0" algn="ctr">
              <a:buNone/>
            </a:pPr>
            <a:r>
              <a:rPr lang="en-US" sz="2800" dirty="0">
                <a:solidFill>
                  <a:schemeClr val="bg1"/>
                </a:solidFill>
              </a:rPr>
              <a:t>WHO CARE FOR CHILDREN IN </a:t>
            </a:r>
            <a:r>
              <a:rPr lang="en-US" sz="2800" u="sng" dirty="0">
                <a:solidFill>
                  <a:schemeClr val="bg1"/>
                </a:solidFill>
              </a:rPr>
              <a:t>FOSTER CARE </a:t>
            </a:r>
          </a:p>
          <a:p>
            <a:pPr marL="0" indent="0" algn="ctr">
              <a:buNone/>
            </a:pPr>
            <a:r>
              <a:rPr lang="en-US" sz="2800" dirty="0">
                <a:solidFill>
                  <a:schemeClr val="bg1"/>
                </a:solidFill>
              </a:rPr>
              <a:t>WHO ARE ELIGIBLE FOR </a:t>
            </a:r>
            <a:r>
              <a:rPr lang="en-US" sz="2800" u="sng" dirty="0">
                <a:solidFill>
                  <a:schemeClr val="bg1"/>
                </a:solidFill>
              </a:rPr>
              <a:t>IV-E </a:t>
            </a:r>
            <a:r>
              <a:rPr lang="en-US" sz="2800" dirty="0">
                <a:solidFill>
                  <a:schemeClr val="bg1"/>
                </a:solidFill>
              </a:rPr>
              <a:t>FUNDING </a:t>
            </a:r>
          </a:p>
          <a:p>
            <a:endParaRPr lang="en-US" sz="2400" dirty="0"/>
          </a:p>
          <a:p>
            <a:r>
              <a:rPr lang="en-US" sz="2400" i="1" dirty="0"/>
              <a:t>Any type of program licensed by DSS, DBHDS or DJJ—regardless  of whether it is or is not a Medicaid provider—can apply to be a QRTP.</a:t>
            </a:r>
          </a:p>
        </p:txBody>
      </p:sp>
      <p:sp>
        <p:nvSpPr>
          <p:cNvPr id="2" name="Title 1">
            <a:extLst>
              <a:ext uri="{FF2B5EF4-FFF2-40B4-BE49-F238E27FC236}">
                <a16:creationId xmlns:a16="http://schemas.microsoft.com/office/drawing/2014/main" id="{11D34265-2DCB-4831-99A0-C0B8E389E702}"/>
              </a:ext>
            </a:extLst>
          </p:cNvPr>
          <p:cNvSpPr>
            <a:spLocks noGrp="1"/>
          </p:cNvSpPr>
          <p:nvPr>
            <p:ph type="title"/>
          </p:nvPr>
        </p:nvSpPr>
        <p:spPr/>
        <p:txBody>
          <a:bodyPr>
            <a:normAutofit/>
          </a:bodyPr>
          <a:lstStyle/>
          <a:p>
            <a:r>
              <a:rPr lang="en-US" sz="4400" dirty="0"/>
              <a:t>What type of programs need to be QRTP?</a:t>
            </a:r>
          </a:p>
        </p:txBody>
      </p:sp>
    </p:spTree>
    <p:extLst>
      <p:ext uri="{BB962C8B-B14F-4D97-AF65-F5344CB8AC3E}">
        <p14:creationId xmlns:p14="http://schemas.microsoft.com/office/powerpoint/2010/main" val="38787606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2258F4-102B-476C-A645-FEEAC0E3321A}"/>
              </a:ext>
            </a:extLst>
          </p:cNvPr>
          <p:cNvSpPr>
            <a:spLocks noGrp="1"/>
          </p:cNvSpPr>
          <p:nvPr>
            <p:ph type="title"/>
          </p:nvPr>
        </p:nvSpPr>
        <p:spPr/>
        <p:txBody>
          <a:bodyPr>
            <a:normAutofit fontScale="90000"/>
          </a:bodyPr>
          <a:lstStyle/>
          <a:p>
            <a:r>
              <a:rPr lang="en-US" dirty="0"/>
              <a:t>Is the designation of a QRTP an additional licensure status with the state?</a:t>
            </a:r>
          </a:p>
        </p:txBody>
      </p:sp>
      <p:sp>
        <p:nvSpPr>
          <p:cNvPr id="3" name="Content Placeholder 2">
            <a:extLst>
              <a:ext uri="{FF2B5EF4-FFF2-40B4-BE49-F238E27FC236}">
                <a16:creationId xmlns:a16="http://schemas.microsoft.com/office/drawing/2014/main" id="{CA146365-FB45-4B08-9E06-7C6F8E0C4851}"/>
              </a:ext>
            </a:extLst>
          </p:cNvPr>
          <p:cNvSpPr>
            <a:spLocks noGrp="1"/>
          </p:cNvSpPr>
          <p:nvPr>
            <p:ph idx="1"/>
          </p:nvPr>
        </p:nvSpPr>
        <p:spPr/>
        <p:txBody>
          <a:bodyPr>
            <a:normAutofit/>
          </a:bodyPr>
          <a:lstStyle/>
          <a:p>
            <a:pPr>
              <a:buFont typeface="Arial" panose="020B0604020202020204" pitchFamily="34" charset="0"/>
              <a:buChar char="•"/>
            </a:pPr>
            <a:endParaRPr lang="en-US" sz="2800" dirty="0"/>
          </a:p>
          <a:p>
            <a:pPr>
              <a:buFont typeface="Arial" panose="020B0604020202020204" pitchFamily="34" charset="0"/>
              <a:buChar char="•"/>
            </a:pPr>
            <a:r>
              <a:rPr lang="en-US" sz="2800" dirty="0"/>
              <a:t>The </a:t>
            </a:r>
            <a:r>
              <a:rPr lang="en-US" sz="2800" u="sng" dirty="0"/>
              <a:t>federal QRTP requirements </a:t>
            </a:r>
            <a:r>
              <a:rPr lang="en-US" sz="2800" dirty="0"/>
              <a:t>are slightly different than Virginia’s current licensing requirements. </a:t>
            </a:r>
          </a:p>
          <a:p>
            <a:pPr lvl="1">
              <a:buFont typeface="Arial" panose="020B0604020202020204" pitchFamily="34" charset="0"/>
              <a:buChar char="•"/>
            </a:pPr>
            <a:r>
              <a:rPr lang="en-US" sz="2400" dirty="0"/>
              <a:t>VDSS Licensing and DBHDS Licensing sections are exploring aligning the QRTP requirements to their regulations. </a:t>
            </a:r>
          </a:p>
          <a:p>
            <a:pPr>
              <a:buFont typeface="Arial" panose="020B0604020202020204" pitchFamily="34" charset="0"/>
              <a:buChar char="•"/>
            </a:pPr>
            <a:r>
              <a:rPr lang="en-US" sz="2800" dirty="0"/>
              <a:t>VDSS Division of Family Services will designate programs as a QRTP through an </a:t>
            </a:r>
            <a:r>
              <a:rPr lang="en-US" sz="2800" u="sng" dirty="0"/>
              <a:t>application process. </a:t>
            </a:r>
          </a:p>
          <a:p>
            <a:pPr lvl="1">
              <a:buFont typeface="Arial" panose="020B0604020202020204" pitchFamily="34" charset="0"/>
              <a:buChar char="•"/>
            </a:pPr>
            <a:r>
              <a:rPr lang="en-US" sz="2400" dirty="0"/>
              <a:t>The designation does not affect a provider’s license status.</a:t>
            </a:r>
          </a:p>
        </p:txBody>
      </p:sp>
    </p:spTree>
    <p:extLst>
      <p:ext uri="{BB962C8B-B14F-4D97-AF65-F5344CB8AC3E}">
        <p14:creationId xmlns:p14="http://schemas.microsoft.com/office/powerpoint/2010/main" val="3459385432"/>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4F796779201F640893D95E7D062530C" ma:contentTypeVersion="9" ma:contentTypeDescription="Create a new document." ma:contentTypeScope="" ma:versionID="f732a5d3b68bd5fce01cc5b31184b2e1">
  <xsd:schema xmlns:xsd="http://www.w3.org/2001/XMLSchema" xmlns:xs="http://www.w3.org/2001/XMLSchema" xmlns:p="http://schemas.microsoft.com/office/2006/metadata/properties" xmlns:ns3="ca1953b9-a643-4007-8a00-3dd55393f2e1" targetNamespace="http://schemas.microsoft.com/office/2006/metadata/properties" ma:root="true" ma:fieldsID="1d92eec8ae4915a5df527bcc903d7dbf" ns3:_="">
    <xsd:import namespace="ca1953b9-a643-4007-8a00-3dd55393f2e1"/>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3:MediaServiceLocation" minOccurs="0"/>
                <xsd:element ref="ns3:MediaServiceOCR"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a1953b9-a643-4007-8a00-3dd55393f2e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LengthInSeconds" ma:index="16"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B83CF21-1DF6-4731-8114-6E160F922FC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a1953b9-a643-4007-8a00-3dd55393f2e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2250F10-5C62-4B06-9815-6798D28B59DF}">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ca1953b9-a643-4007-8a00-3dd55393f2e1"/>
    <ds:schemaRef ds:uri="http://www.w3.org/XML/1998/namespace"/>
    <ds:schemaRef ds:uri="http://purl.org/dc/dcmitype/"/>
  </ds:schemaRefs>
</ds:datastoreItem>
</file>

<file path=customXml/itemProps3.xml><?xml version="1.0" encoding="utf-8"?>
<ds:datastoreItem xmlns:ds="http://schemas.openxmlformats.org/officeDocument/2006/customXml" ds:itemID="{9F6620E3-E222-46E8-A74A-B9BEBBB010F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Retrospect</Template>
  <TotalTime>279</TotalTime>
  <Words>1296</Words>
  <Application>Microsoft Office PowerPoint</Application>
  <PresentationFormat>Widescreen</PresentationFormat>
  <Paragraphs>123</Paragraphs>
  <Slides>28</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Calibri Light</vt:lpstr>
      <vt:lpstr>Wingdings</vt:lpstr>
      <vt:lpstr>Retrospect</vt:lpstr>
      <vt:lpstr>Intro to QRTP Hearings</vt:lpstr>
      <vt:lpstr>PowerPoint Presentation</vt:lpstr>
      <vt:lpstr>What does this Mean?</vt:lpstr>
      <vt:lpstr>Why does this Matter?</vt:lpstr>
      <vt:lpstr>What is a QRTP?</vt:lpstr>
      <vt:lpstr>Qualified Residential Treatment Program</vt:lpstr>
      <vt:lpstr>PowerPoint Presentation</vt:lpstr>
      <vt:lpstr>What type of programs need to be QRTP?</vt:lpstr>
      <vt:lpstr>Is the designation of a QRTP an additional licensure status with the state?</vt:lpstr>
      <vt:lpstr>Important Deadlines</vt:lpstr>
      <vt:lpstr>Within 30 days of placement in a QRTP </vt:lpstr>
      <vt:lpstr>Within 60 days of placement in QRTP</vt:lpstr>
      <vt:lpstr>A QRTP placement must be reviewed by the VDSS Commissioner and  the United States Department Health and Human Services Secretary</vt:lpstr>
      <vt:lpstr>QRTP and the Court</vt:lpstr>
      <vt:lpstr>Purpose - Review</vt:lpstr>
      <vt:lpstr>How frequently are QRTP Hearings held?</vt:lpstr>
      <vt:lpstr>Review Hearings</vt:lpstr>
      <vt:lpstr>PowerPoint Presentation</vt:lpstr>
      <vt:lpstr>PowerPoint Presentation</vt:lpstr>
      <vt:lpstr>Plan Goals</vt:lpstr>
      <vt:lpstr>What findings need to be made at a QRTP hearing? </vt:lpstr>
      <vt:lpstr>QRTP  Specific  Findings</vt:lpstr>
      <vt:lpstr>The plan submitted for QRTP placement review must include:</vt:lpstr>
      <vt:lpstr>Cont.</vt:lpstr>
      <vt:lpstr>The QRTP CASA Report</vt:lpstr>
      <vt:lpstr>PowerPoint Presentation</vt:lpstr>
      <vt:lpstr>Questions?</vt:lpstr>
      <vt:lpstr>Best Resources to refresh on info about QRTP Hearings?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 to QRTP Hearings</dc:title>
  <dc:creator>Thomas, Kathryn</dc:creator>
  <cp:lastModifiedBy>Cristy Horsley</cp:lastModifiedBy>
  <cp:revision>27</cp:revision>
  <dcterms:created xsi:type="dcterms:W3CDTF">2022-08-23T16:45:56Z</dcterms:created>
  <dcterms:modified xsi:type="dcterms:W3CDTF">2022-08-23T21:37:39Z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0x010100B4F796779201F640893D95E7D062530C</vt:lpwstr>
  </property>
</Properties>
</file>